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272" r:id="rId1"/>
  </p:sldMasterIdLst>
  <p:notesMasterIdLst>
    <p:notesMasterId r:id="rId45"/>
  </p:notesMasterIdLst>
  <p:handoutMasterIdLst>
    <p:handoutMasterId r:id="rId46"/>
  </p:handoutMasterIdLst>
  <p:sldIdLst>
    <p:sldId id="256" r:id="rId2"/>
    <p:sldId id="337" r:id="rId3"/>
    <p:sldId id="338" r:id="rId4"/>
    <p:sldId id="257" r:id="rId5"/>
    <p:sldId id="261" r:id="rId6"/>
    <p:sldId id="403" r:id="rId7"/>
    <p:sldId id="340" r:id="rId8"/>
    <p:sldId id="373" r:id="rId9"/>
    <p:sldId id="375" r:id="rId10"/>
    <p:sldId id="404" r:id="rId11"/>
    <p:sldId id="405" r:id="rId12"/>
    <p:sldId id="412" r:id="rId13"/>
    <p:sldId id="415" r:id="rId14"/>
    <p:sldId id="406" r:id="rId15"/>
    <p:sldId id="272" r:id="rId16"/>
    <p:sldId id="409" r:id="rId17"/>
    <p:sldId id="410" r:id="rId18"/>
    <p:sldId id="279" r:id="rId19"/>
    <p:sldId id="361" r:id="rId20"/>
    <p:sldId id="363" r:id="rId21"/>
    <p:sldId id="400" r:id="rId22"/>
    <p:sldId id="358" r:id="rId23"/>
    <p:sldId id="425" r:id="rId24"/>
    <p:sldId id="313" r:id="rId25"/>
    <p:sldId id="314" r:id="rId26"/>
    <p:sldId id="356" r:id="rId27"/>
    <p:sldId id="315" r:id="rId28"/>
    <p:sldId id="317" r:id="rId29"/>
    <p:sldId id="413" r:id="rId30"/>
    <p:sldId id="333" r:id="rId31"/>
    <p:sldId id="370" r:id="rId32"/>
    <p:sldId id="372" r:id="rId33"/>
    <p:sldId id="414" r:id="rId34"/>
    <p:sldId id="416" r:id="rId35"/>
    <p:sldId id="378" r:id="rId36"/>
    <p:sldId id="383" r:id="rId37"/>
    <p:sldId id="417" r:id="rId38"/>
    <p:sldId id="318" r:id="rId39"/>
    <p:sldId id="365" r:id="rId40"/>
    <p:sldId id="366" r:id="rId41"/>
    <p:sldId id="401" r:id="rId42"/>
    <p:sldId id="376" r:id="rId43"/>
    <p:sldId id="368" r:id="rId44"/>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p15:clr>
            <a:srgbClr val="A4A3A4"/>
          </p15:clr>
        </p15:guide>
        <p15:guide id="2"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99FF66"/>
    <a:srgbClr val="FFFF66"/>
    <a:srgbClr val="00CC00"/>
    <a:srgbClr val="009900"/>
    <a:srgbClr val="0000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85510" autoAdjust="0"/>
  </p:normalViewPr>
  <p:slideViewPr>
    <p:cSldViewPr>
      <p:cViewPr varScale="1">
        <p:scale>
          <a:sx n="97" d="100"/>
          <a:sy n="97" d="100"/>
        </p:scale>
        <p:origin x="2166"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920"/>
    </p:cViewPr>
  </p:sorterViewPr>
  <p:notesViewPr>
    <p:cSldViewPr>
      <p:cViewPr varScale="1">
        <p:scale>
          <a:sx n="54" d="100"/>
          <a:sy n="54" d="100"/>
        </p:scale>
        <p:origin x="-1212" y="-8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1650" cy="461963"/>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3978275" y="0"/>
            <a:ext cx="3041650" cy="461963"/>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algn="r" defTabSz="939800" eaLnBrk="0" hangingPunct="0">
              <a:defRPr sz="1200">
                <a:latin typeface="Times New Roman" pitchFamily="18" charset="0"/>
              </a:defRPr>
            </a:lvl1pPr>
          </a:lstStyle>
          <a:p>
            <a:pPr>
              <a:defRPr/>
            </a:pPr>
            <a:endParaRPr lang="en-US"/>
          </a:p>
        </p:txBody>
      </p:sp>
      <p:sp>
        <p:nvSpPr>
          <p:cNvPr id="3076" name="Rectangle 4"/>
          <p:cNvSpPr>
            <a:spLocks noGrp="1" noChangeArrowheads="1"/>
          </p:cNvSpPr>
          <p:nvPr>
            <p:ph type="ftr" sz="quarter" idx="2"/>
          </p:nvPr>
        </p:nvSpPr>
        <p:spPr bwMode="auto">
          <a:xfrm>
            <a:off x="0" y="8864600"/>
            <a:ext cx="3041650" cy="461963"/>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3077" name="Rectangle 5"/>
          <p:cNvSpPr>
            <a:spLocks noGrp="1" noChangeArrowheads="1"/>
          </p:cNvSpPr>
          <p:nvPr>
            <p:ph type="sldNum" sz="quarter" idx="3"/>
          </p:nvPr>
        </p:nvSpPr>
        <p:spPr bwMode="auto">
          <a:xfrm>
            <a:off x="3978275" y="8864600"/>
            <a:ext cx="3041650" cy="461963"/>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algn="r" defTabSz="939800" eaLnBrk="0" hangingPunct="0">
              <a:defRPr sz="1200">
                <a:latin typeface="Times New Roman" pitchFamily="18" charset="0"/>
              </a:defRPr>
            </a:lvl1pPr>
          </a:lstStyle>
          <a:p>
            <a:pPr>
              <a:defRPr/>
            </a:pPr>
            <a:fld id="{42D215C4-5DDC-40A8-A27B-123D32DCC457}" type="slidenum">
              <a:rPr lang="en-US"/>
              <a:pPr>
                <a:defRPr/>
              </a:pPr>
              <a:t>‹#›</a:t>
            </a:fld>
            <a:endParaRPr lang="en-US"/>
          </a:p>
        </p:txBody>
      </p:sp>
    </p:spTree>
    <p:extLst>
      <p:ext uri="{BB962C8B-B14F-4D97-AF65-F5344CB8AC3E}">
        <p14:creationId xmlns:p14="http://schemas.microsoft.com/office/powerpoint/2010/main" val="228068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1650" cy="465138"/>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978275" y="0"/>
            <a:ext cx="3041650" cy="465138"/>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algn="r" defTabSz="939800" eaLnBrk="0" hangingPunct="0">
              <a:defRPr sz="1200">
                <a:latin typeface="Times New Roman" pitchFamily="18"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4275" y="698500"/>
            <a:ext cx="4652963" cy="34893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6625" y="4421188"/>
            <a:ext cx="5146675" cy="4186237"/>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40788"/>
            <a:ext cx="3041650" cy="465137"/>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978275" y="8840788"/>
            <a:ext cx="3041650" cy="465137"/>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algn="r" defTabSz="939800" eaLnBrk="0" hangingPunct="0">
              <a:defRPr sz="1200">
                <a:latin typeface="Times New Roman" pitchFamily="18" charset="0"/>
              </a:defRPr>
            </a:lvl1pPr>
          </a:lstStyle>
          <a:p>
            <a:pPr>
              <a:defRPr/>
            </a:pPr>
            <a:fld id="{391072DF-612A-4BA0-BF98-B67B3E72767D}" type="slidenum">
              <a:rPr lang="en-US"/>
              <a:pPr>
                <a:defRPr/>
              </a:pPr>
              <a:t>‹#›</a:t>
            </a:fld>
            <a:endParaRPr lang="en-US"/>
          </a:p>
        </p:txBody>
      </p:sp>
    </p:spTree>
    <p:extLst>
      <p:ext uri="{BB962C8B-B14F-4D97-AF65-F5344CB8AC3E}">
        <p14:creationId xmlns:p14="http://schemas.microsoft.com/office/powerpoint/2010/main" val="3786593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402AE8D2-59D6-4A20-8762-42D9B7D09F93}" type="slidenum">
              <a:rPr lang="en-US" smtClean="0"/>
              <a:pPr/>
              <a:t>1</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marL="228600" indent="-228600" eaLnBrk="1" hangingPunct="1"/>
            <a:r>
              <a:rPr lang="en-US" dirty="0">
                <a:latin typeface="Arial" charset="0"/>
              </a:rPr>
              <a:t> </a:t>
            </a:r>
            <a:endParaRPr lang="en-US" dirty="0">
              <a:cs typeface="Times New Roman" pitchFamily="18" charset="0"/>
            </a:endParaRPr>
          </a:p>
        </p:txBody>
      </p:sp>
    </p:spTree>
    <p:extLst>
      <p:ext uri="{BB962C8B-B14F-4D97-AF65-F5344CB8AC3E}">
        <p14:creationId xmlns:p14="http://schemas.microsoft.com/office/powerpoint/2010/main" val="1861806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3" name="Rectangle 7"/>
          <p:cNvSpPr>
            <a:spLocks noGrp="1" noChangeArrowheads="1"/>
          </p:cNvSpPr>
          <p:nvPr>
            <p:ph type="sldNum" sz="quarter" idx="5"/>
          </p:nvPr>
        </p:nvSpPr>
        <p:spPr>
          <a:noFill/>
        </p:spPr>
        <p:txBody>
          <a:bodyPr/>
          <a:lstStyle/>
          <a:p>
            <a:fld id="{DC28EE57-25A1-4061-9CFB-FB0B9EC8C19D}" type="slidenum">
              <a:rPr lang="en-US" smtClean="0"/>
              <a:pPr/>
              <a:t>10</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532837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1" name="Rectangle 7"/>
          <p:cNvSpPr>
            <a:spLocks noGrp="1" noChangeArrowheads="1"/>
          </p:cNvSpPr>
          <p:nvPr>
            <p:ph type="sldNum" sz="quarter" idx="5"/>
          </p:nvPr>
        </p:nvSpPr>
        <p:spPr>
          <a:noFill/>
        </p:spPr>
        <p:txBody>
          <a:bodyPr/>
          <a:lstStyle/>
          <a:p>
            <a:fld id="{5E228299-1B57-44F5-8C23-D677D970F543}" type="slidenum">
              <a:rPr lang="en-US" smtClean="0"/>
              <a:pPr/>
              <a:t>11</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353681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1" name="Rectangle 7"/>
          <p:cNvSpPr>
            <a:spLocks noGrp="1" noChangeArrowheads="1"/>
          </p:cNvSpPr>
          <p:nvPr>
            <p:ph type="sldNum" sz="quarter" idx="5"/>
          </p:nvPr>
        </p:nvSpPr>
        <p:spPr>
          <a:noFill/>
        </p:spPr>
        <p:txBody>
          <a:bodyPr/>
          <a:lstStyle/>
          <a:p>
            <a:fld id="{EFB2FEA9-C210-437F-982D-1CA0C835546B}" type="slidenum">
              <a:rPr lang="en-US" smtClean="0"/>
              <a:pPr/>
              <a:t>12</a:t>
            </a:fld>
            <a:endParaRPr lang="en-US"/>
          </a:p>
        </p:txBody>
      </p:sp>
      <p:sp>
        <p:nvSpPr>
          <p:cNvPr id="332802" name="Rectangle 2"/>
          <p:cNvSpPr>
            <a:spLocks noGrp="1" noRot="1" noChangeAspect="1" noChangeArrowheads="1" noTextEdit="1"/>
          </p:cNvSpPr>
          <p:nvPr>
            <p:ph type="sldImg"/>
          </p:nvPr>
        </p:nvSpPr>
        <p:spPr>
          <a:ln/>
        </p:spPr>
      </p:sp>
      <p:sp>
        <p:nvSpPr>
          <p:cNvPr id="332803"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1174806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1" name="Rectangle 7"/>
          <p:cNvSpPr>
            <a:spLocks noGrp="1" noChangeArrowheads="1"/>
          </p:cNvSpPr>
          <p:nvPr>
            <p:ph type="sldNum" sz="quarter" idx="5"/>
          </p:nvPr>
        </p:nvSpPr>
        <p:spPr>
          <a:noFill/>
        </p:spPr>
        <p:txBody>
          <a:bodyPr/>
          <a:lstStyle/>
          <a:p>
            <a:fld id="{C565ABD5-B347-42A6-930A-647C9BE609A9}" type="slidenum">
              <a:rPr lang="en-US" smtClean="0"/>
              <a:pPr/>
              <a:t>13</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a:noFill/>
          <a:ln/>
        </p:spPr>
        <p:txBody>
          <a:bodyPr/>
          <a:lstStyle/>
          <a:p>
            <a:pPr eaLnBrk="1" hangingPunct="1"/>
            <a:r>
              <a:rPr lang="en-US" b="1" i="1" dirty="0"/>
              <a:t>Read slide.</a:t>
            </a:r>
          </a:p>
        </p:txBody>
      </p:sp>
    </p:spTree>
    <p:extLst>
      <p:ext uri="{BB962C8B-B14F-4D97-AF65-F5344CB8AC3E}">
        <p14:creationId xmlns:p14="http://schemas.microsoft.com/office/powerpoint/2010/main" val="4117053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2EF71774-FDDB-4FD6-BAB3-78367C6AD4D6}" type="slidenum">
              <a:rPr lang="en-US" smtClean="0"/>
              <a:pPr/>
              <a:t>14</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marL="228600" indent="-228600" eaLnBrk="1" hangingPunct="1"/>
            <a:r>
              <a:rPr lang="en-US" b="1" i="1" dirty="0"/>
              <a:t>Last sentence under parental permission is legal reminder to parent.</a:t>
            </a:r>
          </a:p>
        </p:txBody>
      </p:sp>
    </p:spTree>
    <p:extLst>
      <p:ext uri="{BB962C8B-B14F-4D97-AF65-F5344CB8AC3E}">
        <p14:creationId xmlns:p14="http://schemas.microsoft.com/office/powerpoint/2010/main" val="9630931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09" name="Rectangle 7"/>
          <p:cNvSpPr>
            <a:spLocks noGrp="1" noChangeArrowheads="1"/>
          </p:cNvSpPr>
          <p:nvPr>
            <p:ph type="sldNum" sz="quarter" idx="5"/>
          </p:nvPr>
        </p:nvSpPr>
        <p:spPr>
          <a:noFill/>
        </p:spPr>
        <p:txBody>
          <a:bodyPr/>
          <a:lstStyle/>
          <a:p>
            <a:fld id="{1EFC7682-6D1F-4D91-BC5B-1B2DAF6F3922}" type="slidenum">
              <a:rPr lang="en-US" smtClean="0"/>
              <a:pPr/>
              <a:t>15</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1960412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7"/>
          <p:cNvSpPr>
            <a:spLocks noGrp="1" noChangeArrowheads="1"/>
          </p:cNvSpPr>
          <p:nvPr>
            <p:ph type="sldNum" sz="quarter" idx="5"/>
          </p:nvPr>
        </p:nvSpPr>
        <p:spPr>
          <a:noFill/>
        </p:spPr>
        <p:txBody>
          <a:bodyPr/>
          <a:lstStyle/>
          <a:p>
            <a:fld id="{16A2D59B-AB06-40E6-A4B9-20F31868B5BA}" type="slidenum">
              <a:rPr lang="en-US" smtClean="0"/>
              <a:pPr/>
              <a:t>16</a:t>
            </a:fld>
            <a:endParaRPr lang="en-US"/>
          </a:p>
        </p:txBody>
      </p:sp>
      <p:sp>
        <p:nvSpPr>
          <p:cNvPr id="328706" name="Rectangle 2"/>
          <p:cNvSpPr>
            <a:spLocks noGrp="1" noRot="1" noChangeAspect="1" noChangeArrowheads="1" noTextEdit="1"/>
          </p:cNvSpPr>
          <p:nvPr>
            <p:ph type="sldImg"/>
          </p:nvPr>
        </p:nvSpPr>
        <p:spPr>
          <a:ln/>
        </p:spPr>
      </p:sp>
      <p:sp>
        <p:nvSpPr>
          <p:cNvPr id="328707"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6991583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3" name="Rectangle 7"/>
          <p:cNvSpPr>
            <a:spLocks noGrp="1" noChangeArrowheads="1"/>
          </p:cNvSpPr>
          <p:nvPr>
            <p:ph type="sldNum" sz="quarter" idx="5"/>
          </p:nvPr>
        </p:nvSpPr>
        <p:spPr>
          <a:noFill/>
        </p:spPr>
        <p:txBody>
          <a:bodyPr/>
          <a:lstStyle/>
          <a:p>
            <a:fld id="{668AF9C9-970E-47B6-B73A-FF3A796F351C}" type="slidenum">
              <a:rPr lang="en-US" smtClean="0"/>
              <a:pPr/>
              <a:t>17</a:t>
            </a:fld>
            <a:endParaRPr lang="en-US"/>
          </a:p>
        </p:txBody>
      </p:sp>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a:noFill/>
          <a:ln/>
        </p:spPr>
        <p:txBody>
          <a:bodyPr/>
          <a:lstStyle/>
          <a:p>
            <a:pPr eaLnBrk="1" hangingPunct="1"/>
            <a:r>
              <a:rPr lang="en-US" b="1" i="1"/>
              <a:t>Read slide.</a:t>
            </a:r>
          </a:p>
          <a:p>
            <a:pPr eaLnBrk="1" hangingPunct="1"/>
            <a:r>
              <a:rPr lang="en-US"/>
              <a:t>  </a:t>
            </a:r>
          </a:p>
        </p:txBody>
      </p:sp>
    </p:spTree>
    <p:extLst>
      <p:ext uri="{BB962C8B-B14F-4D97-AF65-F5344CB8AC3E}">
        <p14:creationId xmlns:p14="http://schemas.microsoft.com/office/powerpoint/2010/main" val="60109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29" name="Rectangle 7"/>
          <p:cNvSpPr>
            <a:spLocks noGrp="1" noChangeArrowheads="1"/>
          </p:cNvSpPr>
          <p:nvPr>
            <p:ph type="sldNum" sz="quarter" idx="5"/>
          </p:nvPr>
        </p:nvSpPr>
        <p:spPr>
          <a:noFill/>
        </p:spPr>
        <p:txBody>
          <a:bodyPr/>
          <a:lstStyle/>
          <a:p>
            <a:fld id="{3BF52626-1BE2-4159-A92E-D0BBF06A7625}" type="slidenum">
              <a:rPr lang="en-US" smtClean="0"/>
              <a:pPr/>
              <a:t>18</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635098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3" name="Rectangle 7"/>
          <p:cNvSpPr>
            <a:spLocks noGrp="1" noChangeArrowheads="1"/>
          </p:cNvSpPr>
          <p:nvPr>
            <p:ph type="sldNum" sz="quarter" idx="5"/>
          </p:nvPr>
        </p:nvSpPr>
        <p:spPr>
          <a:noFill/>
        </p:spPr>
        <p:txBody>
          <a:bodyPr/>
          <a:lstStyle/>
          <a:p>
            <a:fld id="{F5AE8B02-7A98-422E-88F0-0F8A671216E7}" type="slidenum">
              <a:rPr lang="en-US" smtClean="0"/>
              <a:pPr/>
              <a:t>19</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Read slide.</a:t>
            </a:r>
            <a:endParaRPr lang="en-US" b="1" i="1"/>
          </a:p>
        </p:txBody>
      </p:sp>
    </p:spTree>
    <p:extLst>
      <p:ext uri="{BB962C8B-B14F-4D97-AF65-F5344CB8AC3E}">
        <p14:creationId xmlns:p14="http://schemas.microsoft.com/office/powerpoint/2010/main" val="2442404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FEE49974-8994-4582-9943-0E0AE8F3039F}" type="slidenum">
              <a:rPr lang="en-US" smtClean="0"/>
              <a:pPr/>
              <a:t>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4878058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7" name="Rectangle 7"/>
          <p:cNvSpPr>
            <a:spLocks noGrp="1" noChangeArrowheads="1"/>
          </p:cNvSpPr>
          <p:nvPr>
            <p:ph type="sldNum" sz="quarter" idx="5"/>
          </p:nvPr>
        </p:nvSpPr>
        <p:spPr>
          <a:noFill/>
        </p:spPr>
        <p:txBody>
          <a:bodyPr/>
          <a:lstStyle/>
          <a:p>
            <a:fld id="{A70CF9F1-25EB-4497-B731-FA756E57731D}" type="slidenum">
              <a:rPr lang="en-US" smtClean="0"/>
              <a:pPr/>
              <a:t>20</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7905378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7" name="Rectangle 7"/>
          <p:cNvSpPr>
            <a:spLocks noGrp="1" noChangeArrowheads="1"/>
          </p:cNvSpPr>
          <p:nvPr>
            <p:ph type="sldNum" sz="quarter" idx="5"/>
          </p:nvPr>
        </p:nvSpPr>
        <p:spPr>
          <a:noFill/>
        </p:spPr>
        <p:txBody>
          <a:bodyPr/>
          <a:lstStyle/>
          <a:p>
            <a:fld id="{02A0924D-A7A3-49DD-ABC1-A72F92D5782A}" type="slidenum">
              <a:rPr lang="en-US" smtClean="0"/>
              <a:pPr/>
              <a:t>22</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a:xfrm>
            <a:off x="936625" y="4419600"/>
            <a:ext cx="5146675" cy="4187825"/>
          </a:xfrm>
          <a:noFill/>
          <a:ln/>
        </p:spPr>
        <p:txBody>
          <a:bodyPr/>
          <a:lstStyle/>
          <a:p>
            <a:pPr eaLnBrk="1" hangingPunct="1"/>
            <a:endParaRPr lang="en-US" sz="1400" b="1" i="1"/>
          </a:p>
        </p:txBody>
      </p:sp>
    </p:spTree>
    <p:extLst>
      <p:ext uri="{BB962C8B-B14F-4D97-AF65-F5344CB8AC3E}">
        <p14:creationId xmlns:p14="http://schemas.microsoft.com/office/powerpoint/2010/main" val="2419350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Rectangle 7"/>
          <p:cNvSpPr>
            <a:spLocks noGrp="1" noChangeArrowheads="1"/>
          </p:cNvSpPr>
          <p:nvPr>
            <p:ph type="sldNum" sz="quarter" idx="5"/>
          </p:nvPr>
        </p:nvSpPr>
        <p:spPr>
          <a:noFill/>
        </p:spPr>
        <p:txBody>
          <a:bodyPr/>
          <a:lstStyle/>
          <a:p>
            <a:fld id="{BBE50FFC-B8B5-4882-991D-02EAEBF1CF1F}" type="slidenum">
              <a:rPr lang="en-US" smtClean="0"/>
              <a:pPr/>
              <a:t>24</a:t>
            </a:fld>
            <a:endParaRPr lang="en-US"/>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a:noFill/>
          <a:ln/>
        </p:spPr>
        <p:txBody>
          <a:bodyPr/>
          <a:lstStyle/>
          <a:p>
            <a:pPr eaLnBrk="1" hangingPunct="1"/>
            <a:r>
              <a:rPr lang="en-US" b="1" i="1" dirty="0"/>
              <a:t>Read slide.</a:t>
            </a:r>
          </a:p>
        </p:txBody>
      </p:sp>
    </p:spTree>
    <p:extLst>
      <p:ext uri="{BB962C8B-B14F-4D97-AF65-F5344CB8AC3E}">
        <p14:creationId xmlns:p14="http://schemas.microsoft.com/office/powerpoint/2010/main" val="24997452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7"/>
          <p:cNvSpPr>
            <a:spLocks noGrp="1" noChangeArrowheads="1"/>
          </p:cNvSpPr>
          <p:nvPr>
            <p:ph type="sldNum" sz="quarter" idx="5"/>
          </p:nvPr>
        </p:nvSpPr>
        <p:spPr>
          <a:noFill/>
        </p:spPr>
        <p:txBody>
          <a:bodyPr/>
          <a:lstStyle/>
          <a:p>
            <a:fld id="{A3B34F00-5CDA-494C-9D39-4687B8F47F29}" type="slidenum">
              <a:rPr lang="en-US" smtClean="0"/>
              <a:pPr/>
              <a:t>25</a:t>
            </a:fld>
            <a:endParaRPr lang="en-US"/>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a:noFill/>
          <a:ln/>
        </p:spPr>
        <p:txBody>
          <a:bodyPr/>
          <a:lstStyle/>
          <a:p>
            <a:pPr eaLnBrk="1" hangingPunct="1"/>
            <a:endParaRPr lang="en-US" b="1" i="1"/>
          </a:p>
          <a:p>
            <a:pPr eaLnBrk="1" hangingPunct="1"/>
            <a:endParaRPr lang="en-US" b="1" i="1"/>
          </a:p>
        </p:txBody>
      </p:sp>
    </p:spTree>
    <p:extLst>
      <p:ext uri="{BB962C8B-B14F-4D97-AF65-F5344CB8AC3E}">
        <p14:creationId xmlns:p14="http://schemas.microsoft.com/office/powerpoint/2010/main" val="260542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09" name="Rectangle 7"/>
          <p:cNvSpPr>
            <a:spLocks noGrp="1" noChangeArrowheads="1"/>
          </p:cNvSpPr>
          <p:nvPr>
            <p:ph type="sldNum" sz="quarter" idx="5"/>
          </p:nvPr>
        </p:nvSpPr>
        <p:spPr>
          <a:noFill/>
        </p:spPr>
        <p:txBody>
          <a:bodyPr/>
          <a:lstStyle/>
          <a:p>
            <a:fld id="{B91D2FDD-B903-417C-83E7-98F3E2C6E13F}" type="slidenum">
              <a:rPr lang="en-US" smtClean="0"/>
              <a:pPr/>
              <a:t>26</a:t>
            </a:fld>
            <a:endParaRPr lang="en-US"/>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Read slide.</a:t>
            </a:r>
          </a:p>
        </p:txBody>
      </p:sp>
    </p:spTree>
    <p:extLst>
      <p:ext uri="{BB962C8B-B14F-4D97-AF65-F5344CB8AC3E}">
        <p14:creationId xmlns:p14="http://schemas.microsoft.com/office/powerpoint/2010/main" val="192130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7" name="Rectangle 7"/>
          <p:cNvSpPr>
            <a:spLocks noGrp="1" noChangeArrowheads="1"/>
          </p:cNvSpPr>
          <p:nvPr>
            <p:ph type="sldNum" sz="quarter" idx="5"/>
          </p:nvPr>
        </p:nvSpPr>
        <p:spPr>
          <a:noFill/>
        </p:spPr>
        <p:txBody>
          <a:bodyPr/>
          <a:lstStyle/>
          <a:p>
            <a:fld id="{38C22804-468B-4FC1-B612-0C408A02A453}" type="slidenum">
              <a:rPr lang="en-US" smtClean="0"/>
              <a:pPr/>
              <a:t>27</a:t>
            </a:fld>
            <a:endParaRPr lang="en-US"/>
          </a:p>
        </p:txBody>
      </p:sp>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72374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49" name="Rectangle 7"/>
          <p:cNvSpPr>
            <a:spLocks noGrp="1" noChangeArrowheads="1"/>
          </p:cNvSpPr>
          <p:nvPr>
            <p:ph type="sldNum" sz="quarter" idx="5"/>
          </p:nvPr>
        </p:nvSpPr>
        <p:spPr>
          <a:noFill/>
        </p:spPr>
        <p:txBody>
          <a:bodyPr/>
          <a:lstStyle/>
          <a:p>
            <a:fld id="{12591096-6BF0-4C6E-A5C8-6F0210C4818A}" type="slidenum">
              <a:rPr lang="en-US" smtClean="0"/>
              <a:pPr/>
              <a:t>28</a:t>
            </a:fld>
            <a:endParaRPr lang="en-US"/>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46735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5" name="Rectangle 7"/>
          <p:cNvSpPr>
            <a:spLocks noGrp="1" noChangeArrowheads="1"/>
          </p:cNvSpPr>
          <p:nvPr>
            <p:ph type="sldNum" sz="quarter" idx="5"/>
          </p:nvPr>
        </p:nvSpPr>
        <p:spPr>
          <a:noFill/>
        </p:spPr>
        <p:txBody>
          <a:bodyPr/>
          <a:lstStyle/>
          <a:p>
            <a:fld id="{6837D400-1D85-4AD7-A5E7-F8023B8B4455}" type="slidenum">
              <a:rPr lang="en-US" smtClean="0"/>
              <a:pPr/>
              <a:t>29</a:t>
            </a:fld>
            <a:endParaRPr lang="en-US"/>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4661385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7" name="Rectangle 7"/>
          <p:cNvSpPr>
            <a:spLocks noGrp="1" noChangeArrowheads="1"/>
          </p:cNvSpPr>
          <p:nvPr>
            <p:ph type="sldNum" sz="quarter" idx="5"/>
          </p:nvPr>
        </p:nvSpPr>
        <p:spPr>
          <a:noFill/>
        </p:spPr>
        <p:txBody>
          <a:bodyPr/>
          <a:lstStyle/>
          <a:p>
            <a:fld id="{58698AF8-789D-4EEF-A5A5-DF9583410D91}" type="slidenum">
              <a:rPr lang="en-US" smtClean="0"/>
              <a:pPr/>
              <a:t>30</a:t>
            </a:fld>
            <a:endParaRPr lang="en-US"/>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a:noFill/>
          <a:ln/>
        </p:spPr>
        <p:txBody>
          <a:bodyPr/>
          <a:lstStyle/>
          <a:p>
            <a:pPr eaLnBrk="1" hangingPunct="1"/>
            <a:r>
              <a:rPr lang="en-US" b="1" i="1"/>
              <a:t>Items available through Central Warehouse.</a:t>
            </a:r>
          </a:p>
        </p:txBody>
      </p:sp>
    </p:spTree>
    <p:extLst>
      <p:ext uri="{BB962C8B-B14F-4D97-AF65-F5344CB8AC3E}">
        <p14:creationId xmlns:p14="http://schemas.microsoft.com/office/powerpoint/2010/main" val="23523585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5" name="Rectangle 7"/>
          <p:cNvSpPr>
            <a:spLocks noGrp="1" noChangeArrowheads="1"/>
          </p:cNvSpPr>
          <p:nvPr>
            <p:ph type="sldNum" sz="quarter" idx="5"/>
          </p:nvPr>
        </p:nvSpPr>
        <p:spPr>
          <a:noFill/>
        </p:spPr>
        <p:txBody>
          <a:bodyPr/>
          <a:lstStyle/>
          <a:p>
            <a:fld id="{DB0DBC62-CD05-46B1-A45D-2DAC554FD2BA}" type="slidenum">
              <a:rPr lang="en-US" smtClean="0"/>
              <a:pPr/>
              <a:t>31</a:t>
            </a:fld>
            <a:endParaRPr lang="en-US"/>
          </a:p>
        </p:txBody>
      </p:sp>
      <p:sp>
        <p:nvSpPr>
          <p:cNvPr id="338946" name="Rectangle 2"/>
          <p:cNvSpPr>
            <a:spLocks noGrp="1" noRot="1" noChangeAspect="1" noChangeArrowheads="1" noTextEdit="1"/>
          </p:cNvSpPr>
          <p:nvPr>
            <p:ph type="sldImg"/>
          </p:nvPr>
        </p:nvSpPr>
        <p:spPr>
          <a:ln/>
        </p:spPr>
      </p:sp>
      <p:sp>
        <p:nvSpPr>
          <p:cNvPr id="338947" name="Rectangle 3"/>
          <p:cNvSpPr>
            <a:spLocks noGrp="1" noChangeArrowheads="1"/>
          </p:cNvSpPr>
          <p:nvPr>
            <p:ph type="body" idx="1"/>
          </p:nvPr>
        </p:nvSpPr>
        <p:spPr>
          <a:xfrm>
            <a:off x="936625" y="4419600"/>
            <a:ext cx="5146675" cy="4187825"/>
          </a:xfrm>
          <a:noFill/>
          <a:ln/>
        </p:spPr>
        <p:txBody>
          <a:bodyPr/>
          <a:lstStyle/>
          <a:p>
            <a:pPr eaLnBrk="1" hangingPunct="1"/>
            <a:r>
              <a:rPr lang="en-US" b="1" i="1"/>
              <a:t>Read slide.</a:t>
            </a:r>
          </a:p>
        </p:txBody>
      </p:sp>
    </p:spTree>
    <p:extLst>
      <p:ext uri="{BB962C8B-B14F-4D97-AF65-F5344CB8AC3E}">
        <p14:creationId xmlns:p14="http://schemas.microsoft.com/office/powerpoint/2010/main" val="1272490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978A933D-5126-4475-8C99-AB68F00BEDD5}" type="slidenum">
              <a:rPr lang="en-US" smtClean="0"/>
              <a:pPr/>
              <a:t>3</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42201386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3" name="Rectangle 7"/>
          <p:cNvSpPr>
            <a:spLocks noGrp="1" noChangeArrowheads="1"/>
          </p:cNvSpPr>
          <p:nvPr>
            <p:ph type="sldNum" sz="quarter" idx="5"/>
          </p:nvPr>
        </p:nvSpPr>
        <p:spPr>
          <a:noFill/>
        </p:spPr>
        <p:txBody>
          <a:bodyPr/>
          <a:lstStyle/>
          <a:p>
            <a:fld id="{F95DCDFC-4A79-4A7A-9770-C160C74377A1}" type="slidenum">
              <a:rPr lang="en-US" smtClean="0"/>
              <a:pPr/>
              <a:t>32</a:t>
            </a:fld>
            <a:endParaRPr lang="en-US"/>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a:xfrm>
            <a:off x="936625" y="4419600"/>
            <a:ext cx="5146675" cy="4187825"/>
          </a:xfrm>
          <a:noFill/>
          <a:ln/>
        </p:spPr>
        <p:txBody>
          <a:bodyPr/>
          <a:lstStyle/>
          <a:p>
            <a:pPr eaLnBrk="1" hangingPunct="1"/>
            <a:r>
              <a:rPr lang="en-US" b="1" i="1"/>
              <a:t>Read slide.</a:t>
            </a:r>
          </a:p>
        </p:txBody>
      </p:sp>
    </p:spTree>
    <p:extLst>
      <p:ext uri="{BB962C8B-B14F-4D97-AF65-F5344CB8AC3E}">
        <p14:creationId xmlns:p14="http://schemas.microsoft.com/office/powerpoint/2010/main" val="22779095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5" name="Rectangle 7"/>
          <p:cNvSpPr>
            <a:spLocks noGrp="1" noChangeArrowheads="1"/>
          </p:cNvSpPr>
          <p:nvPr>
            <p:ph type="sldNum" sz="quarter" idx="5"/>
          </p:nvPr>
        </p:nvSpPr>
        <p:spPr>
          <a:noFill/>
        </p:spPr>
        <p:txBody>
          <a:bodyPr/>
          <a:lstStyle/>
          <a:p>
            <a:fld id="{06255CD4-33AF-4538-9751-36423C20B8BF}" type="slidenum">
              <a:rPr lang="en-US" smtClean="0"/>
              <a:pPr/>
              <a:t>34</a:t>
            </a:fld>
            <a:endParaRPr lang="en-US"/>
          </a:p>
        </p:txBody>
      </p:sp>
      <p:sp>
        <p:nvSpPr>
          <p:cNvPr id="308226" name="Rectangle 2"/>
          <p:cNvSpPr>
            <a:spLocks noGrp="1" noRot="1" noChangeAspect="1" noChangeArrowheads="1" noTextEdit="1"/>
          </p:cNvSpPr>
          <p:nvPr>
            <p:ph type="sldImg"/>
          </p:nvPr>
        </p:nvSpPr>
        <p:spPr>
          <a:ln/>
        </p:spPr>
      </p:sp>
      <p:sp>
        <p:nvSpPr>
          <p:cNvPr id="30822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18100414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1" name="Rectangle 7"/>
          <p:cNvSpPr>
            <a:spLocks noGrp="1" noChangeArrowheads="1"/>
          </p:cNvSpPr>
          <p:nvPr>
            <p:ph type="sldNum" sz="quarter" idx="5"/>
          </p:nvPr>
        </p:nvSpPr>
        <p:spPr>
          <a:noFill/>
        </p:spPr>
        <p:txBody>
          <a:bodyPr/>
          <a:lstStyle/>
          <a:p>
            <a:fld id="{AC656C0C-6021-477D-99A9-E4C5F59FFE09}" type="slidenum">
              <a:rPr lang="en-US" smtClean="0"/>
              <a:pPr/>
              <a:t>35</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5794488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Rectangle 7"/>
          <p:cNvSpPr>
            <a:spLocks noGrp="1" noChangeArrowheads="1"/>
          </p:cNvSpPr>
          <p:nvPr>
            <p:ph type="sldNum" sz="quarter" idx="5"/>
          </p:nvPr>
        </p:nvSpPr>
        <p:spPr>
          <a:noFill/>
        </p:spPr>
        <p:txBody>
          <a:bodyPr/>
          <a:lstStyle/>
          <a:p>
            <a:fld id="{79BECE5D-400E-40D4-923D-C6B7A473E464}" type="slidenum">
              <a:rPr lang="en-US" smtClean="0"/>
              <a:pPr/>
              <a:t>36</a:t>
            </a:fld>
            <a:endParaRPr lang="en-US"/>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38621446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7" name="Rectangle 7"/>
          <p:cNvSpPr>
            <a:spLocks noGrp="1" noChangeArrowheads="1"/>
          </p:cNvSpPr>
          <p:nvPr>
            <p:ph type="sldNum" sz="quarter" idx="5"/>
          </p:nvPr>
        </p:nvSpPr>
        <p:spPr>
          <a:noFill/>
        </p:spPr>
        <p:txBody>
          <a:bodyPr/>
          <a:lstStyle/>
          <a:p>
            <a:fld id="{F1B14363-E859-4B12-B987-698CE346CD1B}" type="slidenum">
              <a:rPr lang="en-US" smtClean="0"/>
              <a:pPr/>
              <a:t>38</a:t>
            </a:fld>
            <a:endParaRPr lang="en-US"/>
          </a:p>
        </p:txBody>
      </p:sp>
      <p:sp>
        <p:nvSpPr>
          <p:cNvPr id="347138" name="Rectangle 2"/>
          <p:cNvSpPr>
            <a:spLocks noGrp="1" noRot="1" noChangeAspect="1" noChangeArrowheads="1" noTextEdit="1"/>
          </p:cNvSpPr>
          <p:nvPr>
            <p:ph type="sldImg"/>
          </p:nvPr>
        </p:nvSpPr>
        <p:spPr>
          <a:ln/>
        </p:spPr>
      </p:sp>
      <p:sp>
        <p:nvSpPr>
          <p:cNvPr id="347139"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702771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39</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8761979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3" name="Rectangle 7"/>
          <p:cNvSpPr>
            <a:spLocks noGrp="1" noChangeArrowheads="1"/>
          </p:cNvSpPr>
          <p:nvPr>
            <p:ph type="sldNum" sz="quarter" idx="5"/>
          </p:nvPr>
        </p:nvSpPr>
        <p:spPr>
          <a:noFill/>
        </p:spPr>
        <p:txBody>
          <a:bodyPr/>
          <a:lstStyle/>
          <a:p>
            <a:fld id="{6C99840D-567F-48A7-B9FB-574A2D6A08AF}" type="slidenum">
              <a:rPr lang="en-US" smtClean="0"/>
              <a:pPr/>
              <a:t>40</a:t>
            </a:fld>
            <a:endParaRPr lang="en-US"/>
          </a:p>
        </p:txBody>
      </p:sp>
      <p:sp>
        <p:nvSpPr>
          <p:cNvPr id="351234" name="Rectangle 2"/>
          <p:cNvSpPr>
            <a:spLocks noGrp="1" noRot="1" noChangeAspect="1" noChangeArrowheads="1" noTextEdit="1"/>
          </p:cNvSpPr>
          <p:nvPr>
            <p:ph type="sldImg"/>
          </p:nvPr>
        </p:nvSpPr>
        <p:spPr>
          <a:ln/>
        </p:spPr>
      </p:sp>
      <p:sp>
        <p:nvSpPr>
          <p:cNvPr id="351235" name="Rectangle 3"/>
          <p:cNvSpPr>
            <a:spLocks noGrp="1" noChangeArrowheads="1"/>
          </p:cNvSpPr>
          <p:nvPr>
            <p:ph type="body" idx="1"/>
          </p:nvPr>
        </p:nvSpPr>
        <p:spPr>
          <a:noFill/>
          <a:ln/>
        </p:spPr>
        <p:txBody>
          <a:bodyPr/>
          <a:lstStyle/>
          <a:p>
            <a:pPr eaLnBrk="1" hangingPunct="1"/>
            <a:r>
              <a:rPr lang="en-US" b="1" i="1" dirty="0"/>
              <a:t>When in doubt...call 911. </a:t>
            </a:r>
          </a:p>
        </p:txBody>
      </p:sp>
    </p:spTree>
    <p:extLst>
      <p:ext uri="{BB962C8B-B14F-4D97-AF65-F5344CB8AC3E}">
        <p14:creationId xmlns:p14="http://schemas.microsoft.com/office/powerpoint/2010/main" val="714720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89" name="Rectangle 7"/>
          <p:cNvSpPr>
            <a:spLocks noGrp="1" noChangeArrowheads="1"/>
          </p:cNvSpPr>
          <p:nvPr>
            <p:ph type="sldNum" sz="quarter" idx="5"/>
          </p:nvPr>
        </p:nvSpPr>
        <p:spPr>
          <a:noFill/>
        </p:spPr>
        <p:txBody>
          <a:bodyPr/>
          <a:lstStyle/>
          <a:p>
            <a:fld id="{E7ABE4D0-13BA-466F-9F97-F45C4E55B1AF}" type="slidenum">
              <a:rPr lang="en-US" smtClean="0"/>
              <a:pPr/>
              <a:t>41</a:t>
            </a:fld>
            <a:endParaRPr lang="en-US"/>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		</a:t>
            </a:r>
          </a:p>
        </p:txBody>
      </p:sp>
    </p:spTree>
    <p:extLst>
      <p:ext uri="{BB962C8B-B14F-4D97-AF65-F5344CB8AC3E}">
        <p14:creationId xmlns:p14="http://schemas.microsoft.com/office/powerpoint/2010/main" val="8557998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1" name="Rectangle 7"/>
          <p:cNvSpPr>
            <a:spLocks noGrp="1" noChangeArrowheads="1"/>
          </p:cNvSpPr>
          <p:nvPr>
            <p:ph type="sldNum" sz="quarter" idx="5"/>
          </p:nvPr>
        </p:nvSpPr>
        <p:spPr>
          <a:noFill/>
        </p:spPr>
        <p:txBody>
          <a:bodyPr/>
          <a:lstStyle/>
          <a:p>
            <a:fld id="{82898023-DCAA-41CE-BFBD-229E95E0C9F5}" type="slidenum">
              <a:rPr lang="en-US" smtClean="0"/>
              <a:pPr/>
              <a:t>42</a:t>
            </a:fld>
            <a:endParaRPr lang="en-US"/>
          </a:p>
        </p:txBody>
      </p:sp>
      <p:sp>
        <p:nvSpPr>
          <p:cNvPr id="353282" name="Rectangle 2"/>
          <p:cNvSpPr>
            <a:spLocks noGrp="1" noRot="1" noChangeAspect="1" noChangeArrowheads="1" noTextEdit="1"/>
          </p:cNvSpPr>
          <p:nvPr>
            <p:ph type="sldImg"/>
          </p:nvPr>
        </p:nvSpPr>
        <p:spPr>
          <a:ln/>
        </p:spPr>
      </p:sp>
      <p:sp>
        <p:nvSpPr>
          <p:cNvPr id="353283"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13996982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29" name="Rectangle 7"/>
          <p:cNvSpPr>
            <a:spLocks noGrp="1" noChangeArrowheads="1"/>
          </p:cNvSpPr>
          <p:nvPr>
            <p:ph type="sldNum" sz="quarter" idx="5"/>
          </p:nvPr>
        </p:nvSpPr>
        <p:spPr>
          <a:noFill/>
        </p:spPr>
        <p:txBody>
          <a:bodyPr/>
          <a:lstStyle/>
          <a:p>
            <a:fld id="{E53CA868-0017-40D3-9899-8373BEDF35DD}" type="slidenum">
              <a:rPr lang="en-US" smtClean="0"/>
              <a:pPr/>
              <a:t>43</a:t>
            </a:fld>
            <a:endParaRPr lang="en-US"/>
          </a:p>
        </p:txBody>
      </p:sp>
      <p:sp>
        <p:nvSpPr>
          <p:cNvPr id="355330" name="Rectangle 2"/>
          <p:cNvSpPr>
            <a:spLocks noGrp="1" noRot="1" noChangeAspect="1" noChangeArrowheads="1" noTextEdit="1"/>
          </p:cNvSpPr>
          <p:nvPr>
            <p:ph type="sldImg"/>
          </p:nvPr>
        </p:nvSpPr>
        <p:spPr>
          <a:ln/>
        </p:spPr>
      </p:sp>
      <p:sp>
        <p:nvSpPr>
          <p:cNvPr id="355331"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515454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9F721025-6328-4E4A-9B65-15CF4AEE2660}" type="slidenum">
              <a:rPr lang="en-US" smtClean="0"/>
              <a:pPr/>
              <a:t>4</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236937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BFF2823E-DCC9-49DA-97E2-32525774521F}" type="slidenum">
              <a:rPr lang="en-US" smtClean="0"/>
              <a:pPr/>
              <a:t>5</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z="1400" b="1" i="1" dirty="0"/>
          </a:p>
        </p:txBody>
      </p:sp>
    </p:spTree>
    <p:extLst>
      <p:ext uri="{BB962C8B-B14F-4D97-AF65-F5344CB8AC3E}">
        <p14:creationId xmlns:p14="http://schemas.microsoft.com/office/powerpoint/2010/main" val="2208879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6</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385140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1" name="Rectangle 7"/>
          <p:cNvSpPr>
            <a:spLocks noGrp="1" noChangeArrowheads="1"/>
          </p:cNvSpPr>
          <p:nvPr>
            <p:ph type="sldNum" sz="quarter" idx="5"/>
          </p:nvPr>
        </p:nvSpPr>
        <p:spPr>
          <a:noFill/>
        </p:spPr>
        <p:txBody>
          <a:bodyPr/>
          <a:lstStyle/>
          <a:p>
            <a:fld id="{DD0F3409-2632-479D-913B-9EEDC097C0AC}" type="slidenum">
              <a:rPr lang="en-US" smtClean="0"/>
              <a:pPr/>
              <a:t>7</a:t>
            </a:fld>
            <a:endParaRPr lang="en-US"/>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1881710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7" name="Rectangle 7"/>
          <p:cNvSpPr>
            <a:spLocks noGrp="1" noChangeArrowheads="1"/>
          </p:cNvSpPr>
          <p:nvPr>
            <p:ph type="sldNum" sz="quarter" idx="5"/>
          </p:nvPr>
        </p:nvSpPr>
        <p:spPr>
          <a:noFill/>
        </p:spPr>
        <p:txBody>
          <a:bodyPr/>
          <a:lstStyle/>
          <a:p>
            <a:fld id="{AAFB043F-C73A-45A5-BCF0-61C99F2B473B}" type="slidenum">
              <a:rPr lang="en-US" smtClean="0"/>
              <a:pPr/>
              <a:t>8</a:t>
            </a:fld>
            <a:endParaRPr 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20020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5" name="Rectangle 7"/>
          <p:cNvSpPr>
            <a:spLocks noGrp="1" noChangeArrowheads="1"/>
          </p:cNvSpPr>
          <p:nvPr>
            <p:ph type="sldNum" sz="quarter" idx="5"/>
          </p:nvPr>
        </p:nvSpPr>
        <p:spPr>
          <a:noFill/>
        </p:spPr>
        <p:txBody>
          <a:bodyPr/>
          <a:lstStyle/>
          <a:p>
            <a:fld id="{DF47E783-A3B6-495C-965B-7488FB7050C0}" type="slidenum">
              <a:rPr lang="en-US" smtClean="0"/>
              <a:pPr/>
              <a:t>9</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725990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48385DFC-BA8F-487A-B006-60EC9368717E}" type="slidenum">
              <a:rPr lang="en-US" smtClean="0"/>
              <a:pPr>
                <a:defRPr/>
              </a:pPr>
              <a:t>‹#›</a:t>
            </a:fld>
            <a:endParaRPr lang="en-US"/>
          </a:p>
        </p:txBody>
      </p:sp>
    </p:spTree>
    <p:extLst>
      <p:ext uri="{BB962C8B-B14F-4D97-AF65-F5344CB8AC3E}">
        <p14:creationId xmlns:p14="http://schemas.microsoft.com/office/powerpoint/2010/main" val="3800951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415756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73BBEE94-F786-4A5D-97AB-B5C3DA1D9EC2}" type="slidenum">
              <a:rPr lang="en-US" smtClean="0"/>
              <a:pPr>
                <a:defRPr/>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27555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1700641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3BBEE94-F786-4A5D-97AB-B5C3DA1D9EC2}" type="slidenum">
              <a:rPr lang="en-US" smtClean="0"/>
              <a:pPr>
                <a:defRPr/>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8893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555099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63D18E02-4504-4D9D-A4DF-5C21150D24AD}" type="slidenum">
              <a:rPr lang="en-US" smtClean="0"/>
              <a:pPr>
                <a:defRPr/>
              </a:pPr>
              <a:t>‹#›</a:t>
            </a:fld>
            <a:endParaRPr lang="en-US"/>
          </a:p>
        </p:txBody>
      </p:sp>
    </p:spTree>
    <p:extLst>
      <p:ext uri="{BB962C8B-B14F-4D97-AF65-F5344CB8AC3E}">
        <p14:creationId xmlns:p14="http://schemas.microsoft.com/office/powerpoint/2010/main" val="1516099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F5126B7-2D5A-4DCE-9D57-D85DCC7B40B6}" type="slidenum">
              <a:rPr lang="en-US" smtClean="0"/>
              <a:pPr>
                <a:defRPr/>
              </a:pPr>
              <a:t>‹#›</a:t>
            </a:fld>
            <a:endParaRPr lang="en-US"/>
          </a:p>
        </p:txBody>
      </p:sp>
    </p:spTree>
    <p:extLst>
      <p:ext uri="{BB962C8B-B14F-4D97-AF65-F5344CB8AC3E}">
        <p14:creationId xmlns:p14="http://schemas.microsoft.com/office/powerpoint/2010/main" val="1886100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lipArt Placeholder 2"/>
          <p:cNvSpPr>
            <a:spLocks noGrp="1"/>
          </p:cNvSpPr>
          <p:nvPr>
            <p:ph type="clipArt" sz="half" idx="1"/>
          </p:nvPr>
        </p:nvSpPr>
        <p:spPr>
          <a:xfrm>
            <a:off x="457200" y="1600200"/>
            <a:ext cx="4038600" cy="4530725"/>
          </a:xfrm>
        </p:spPr>
        <p:txBody>
          <a:bodyPr/>
          <a:lstStyle/>
          <a:p>
            <a:pPr lvl="0"/>
            <a:endParaRPr lang="en-US" noProof="0"/>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436D6BEE-982F-4AF6-B88F-D8D8BB485D6C}" type="slidenum">
              <a:rPr lang="en-US"/>
              <a:pPr>
                <a:defRPr/>
              </a:pPr>
              <a:t>‹#›</a:t>
            </a:fld>
            <a:endParaRPr lang="en-US"/>
          </a:p>
        </p:txBody>
      </p:sp>
    </p:spTree>
    <p:extLst>
      <p:ext uri="{BB962C8B-B14F-4D97-AF65-F5344CB8AC3E}">
        <p14:creationId xmlns:p14="http://schemas.microsoft.com/office/powerpoint/2010/main" val="702851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30725"/>
          </a:xfrm>
        </p:spPr>
        <p:txBody>
          <a:bodyPr/>
          <a:lstStyle/>
          <a:p>
            <a:pPr lvl="0"/>
            <a:endParaRPr lang="en-US" noProof="0"/>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C58F326C-F107-4D2D-AFAB-2B996125F42D}" type="slidenum">
              <a:rPr lang="en-US"/>
              <a:pPr>
                <a:defRPr/>
              </a:pPr>
              <a:t>‹#›</a:t>
            </a:fld>
            <a:endParaRPr lang="en-US"/>
          </a:p>
        </p:txBody>
      </p:sp>
    </p:spTree>
    <p:extLst>
      <p:ext uri="{BB962C8B-B14F-4D97-AF65-F5344CB8AC3E}">
        <p14:creationId xmlns:p14="http://schemas.microsoft.com/office/powerpoint/2010/main" val="1766549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F6388208-546D-4E63-BA10-AB0B75C64EE7}" type="slidenum">
              <a:rPr lang="en-US"/>
              <a:pPr>
                <a:defRPr/>
              </a:pPr>
              <a:t>‹#›</a:t>
            </a:fld>
            <a:endParaRPr lang="en-US"/>
          </a:p>
        </p:txBody>
      </p:sp>
    </p:spTree>
    <p:extLst>
      <p:ext uri="{BB962C8B-B14F-4D97-AF65-F5344CB8AC3E}">
        <p14:creationId xmlns:p14="http://schemas.microsoft.com/office/powerpoint/2010/main" val="279599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70A8AB61-1425-411C-B7D2-2372A46D8AC1}" type="slidenum">
              <a:rPr lang="en-US" smtClean="0"/>
              <a:pPr>
                <a:defRPr/>
              </a:pPr>
              <a:t>‹#›</a:t>
            </a:fld>
            <a:endParaRPr lang="en-US"/>
          </a:p>
        </p:txBody>
      </p:sp>
    </p:spTree>
    <p:extLst>
      <p:ext uri="{BB962C8B-B14F-4D97-AF65-F5344CB8AC3E}">
        <p14:creationId xmlns:p14="http://schemas.microsoft.com/office/powerpoint/2010/main" val="8342198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E76326CC-305E-4218-8F66-E5C12B7045E1}" type="slidenum">
              <a:rPr lang="en-US"/>
              <a:pPr>
                <a:defRPr/>
              </a:pPr>
              <a:t>‹#›</a:t>
            </a:fld>
            <a:endParaRPr lang="en-US"/>
          </a:p>
        </p:txBody>
      </p:sp>
    </p:spTree>
    <p:extLst>
      <p:ext uri="{BB962C8B-B14F-4D97-AF65-F5344CB8AC3E}">
        <p14:creationId xmlns:p14="http://schemas.microsoft.com/office/powerpoint/2010/main" val="407752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17A080EC-CB9E-4C49-BAE1-FBA9913C24D4}" type="slidenum">
              <a:rPr lang="en-US" smtClean="0"/>
              <a:pPr>
                <a:defRPr/>
              </a:pPr>
              <a:t>‹#›</a:t>
            </a:fld>
            <a:endParaRPr lang="en-US"/>
          </a:p>
        </p:txBody>
      </p:sp>
    </p:spTree>
    <p:extLst>
      <p:ext uri="{BB962C8B-B14F-4D97-AF65-F5344CB8AC3E}">
        <p14:creationId xmlns:p14="http://schemas.microsoft.com/office/powerpoint/2010/main" val="156096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6101568D-EBAA-46C8-B15B-D7D32A97ABF9}" type="slidenum">
              <a:rPr lang="en-US" smtClean="0"/>
              <a:pPr>
                <a:defRPr/>
              </a:pPr>
              <a:t>‹#›</a:t>
            </a:fld>
            <a:endParaRPr lang="en-US"/>
          </a:p>
        </p:txBody>
      </p:sp>
    </p:spTree>
    <p:extLst>
      <p:ext uri="{BB962C8B-B14F-4D97-AF65-F5344CB8AC3E}">
        <p14:creationId xmlns:p14="http://schemas.microsoft.com/office/powerpoint/2010/main" val="183093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534E999D-C3C8-4986-919A-FEDBB8197F43}" type="slidenum">
              <a:rPr lang="en-US" smtClean="0"/>
              <a:pPr>
                <a:defRPr/>
              </a:pPr>
              <a:t>‹#›</a:t>
            </a:fld>
            <a:endParaRPr lang="en-US"/>
          </a:p>
        </p:txBody>
      </p:sp>
    </p:spTree>
    <p:extLst>
      <p:ext uri="{BB962C8B-B14F-4D97-AF65-F5344CB8AC3E}">
        <p14:creationId xmlns:p14="http://schemas.microsoft.com/office/powerpoint/2010/main" val="3841355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DEFAE5DF-7E80-457E-BEDA-8B499A8857E5}" type="slidenum">
              <a:rPr lang="en-US" smtClean="0"/>
              <a:pPr>
                <a:defRPr/>
              </a:pPr>
              <a:t>‹#›</a:t>
            </a:fld>
            <a:endParaRPr lang="en-US"/>
          </a:p>
        </p:txBody>
      </p:sp>
    </p:spTree>
    <p:extLst>
      <p:ext uri="{BB962C8B-B14F-4D97-AF65-F5344CB8AC3E}">
        <p14:creationId xmlns:p14="http://schemas.microsoft.com/office/powerpoint/2010/main" val="3241313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097405D9-500E-4F92-8B83-AC8C53D952BB}" type="slidenum">
              <a:rPr lang="en-US" smtClean="0"/>
              <a:pPr>
                <a:defRPr/>
              </a:pPr>
              <a:t>‹#›</a:t>
            </a:fld>
            <a:endParaRPr lang="en-US"/>
          </a:p>
        </p:txBody>
      </p:sp>
    </p:spTree>
    <p:extLst>
      <p:ext uri="{BB962C8B-B14F-4D97-AF65-F5344CB8AC3E}">
        <p14:creationId xmlns:p14="http://schemas.microsoft.com/office/powerpoint/2010/main" val="2156952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1606C235-F90D-4498-A47F-437484156FCD}" type="slidenum">
              <a:rPr lang="en-US" smtClean="0"/>
              <a:pPr>
                <a:defRPr/>
              </a:pPr>
              <a:t>‹#›</a:t>
            </a:fld>
            <a:endParaRPr lang="en-US"/>
          </a:p>
        </p:txBody>
      </p:sp>
    </p:spTree>
    <p:extLst>
      <p:ext uri="{BB962C8B-B14F-4D97-AF65-F5344CB8AC3E}">
        <p14:creationId xmlns:p14="http://schemas.microsoft.com/office/powerpoint/2010/main" val="1936056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049A10DC-1BC7-4BCA-AD57-1EB4A0620795}" type="slidenum">
              <a:rPr lang="en-US" smtClean="0"/>
              <a:pPr>
                <a:defRPr/>
              </a:pPr>
              <a:t>‹#›</a:t>
            </a:fld>
            <a:endParaRPr lang="en-US"/>
          </a:p>
        </p:txBody>
      </p:sp>
    </p:spTree>
    <p:extLst>
      <p:ext uri="{BB962C8B-B14F-4D97-AF65-F5344CB8AC3E}">
        <p14:creationId xmlns:p14="http://schemas.microsoft.com/office/powerpoint/2010/main" val="176904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73BBEE94-F786-4A5D-97AB-B5C3DA1D9EC2}" type="slidenum">
              <a:rPr lang="en-US" smtClean="0"/>
              <a:pPr>
                <a:defRPr/>
              </a:pPr>
              <a:t>‹#›</a:t>
            </a:fld>
            <a:endParaRPr lang="en-US"/>
          </a:p>
        </p:txBody>
      </p:sp>
    </p:spTree>
    <p:extLst>
      <p:ext uri="{BB962C8B-B14F-4D97-AF65-F5344CB8AC3E}">
        <p14:creationId xmlns:p14="http://schemas.microsoft.com/office/powerpoint/2010/main" val="742830199"/>
      </p:ext>
    </p:extLst>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 id="2147484284" r:id="rId12"/>
    <p:sldLayoutId id="2147484285" r:id="rId13"/>
    <p:sldLayoutId id="2147484286" r:id="rId14"/>
    <p:sldLayoutId id="2147484287" r:id="rId15"/>
    <p:sldLayoutId id="2147484288" r:id="rId16"/>
    <p:sldLayoutId id="2147484289" r:id="rId17"/>
    <p:sldLayoutId id="2147484290" r:id="rId18"/>
    <p:sldLayoutId id="2147484291" r:id="rId19"/>
    <p:sldLayoutId id="2147484292" r:id="rId20"/>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Microsoft_Word_Document.docx"/><Relationship Id="rId4" Type="http://schemas.openxmlformats.org/officeDocument/2006/relationships/hyperlink" Target="https://www.escambiaschools.org/health_services"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8.xml"/><Relationship Id="rId1" Type="http://schemas.openxmlformats.org/officeDocument/2006/relationships/slideLayout" Target="../slideLayouts/slideLayout17.xml"/><Relationship Id="rId4" Type="http://schemas.openxmlformats.org/officeDocument/2006/relationships/image" Target="../media/image7.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escambiaschools.org/Page/1054"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5.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escambiaschools.org/Page/5184"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scambiaschools.org/health_servic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447800" y="304800"/>
            <a:ext cx="6248400" cy="3657600"/>
          </a:xfrm>
        </p:spPr>
        <p:txBody>
          <a:bodyPr>
            <a:normAutofit/>
          </a:bodyPr>
          <a:lstStyle/>
          <a:p>
            <a:pPr algn="ctr" eaLnBrk="1" hangingPunct="1">
              <a:defRPr/>
            </a:pPr>
            <a:r>
              <a:rPr lang="en-US" sz="4000" dirty="0"/>
              <a:t>Escambia County Public Schools</a:t>
            </a:r>
            <a:br>
              <a:rPr lang="en-US" sz="3600" dirty="0"/>
            </a:br>
            <a:br>
              <a:rPr lang="en-US" sz="3600" dirty="0"/>
            </a:br>
            <a:br>
              <a:rPr lang="en-US" sz="3600" dirty="0"/>
            </a:br>
            <a:r>
              <a:rPr lang="en-US" sz="3600" dirty="0"/>
              <a:t> Health Services Update</a:t>
            </a:r>
            <a:br>
              <a:rPr lang="en-US" sz="3600" dirty="0"/>
            </a:br>
            <a:r>
              <a:rPr lang="en-US" sz="3200" dirty="0"/>
              <a:t>2025-2026</a:t>
            </a:r>
          </a:p>
        </p:txBody>
      </p:sp>
      <p:sp>
        <p:nvSpPr>
          <p:cNvPr id="5123" name="Rectangle 3"/>
          <p:cNvSpPr>
            <a:spLocks noGrp="1" noChangeArrowheads="1"/>
          </p:cNvSpPr>
          <p:nvPr>
            <p:ph type="subTitle" idx="1"/>
          </p:nvPr>
        </p:nvSpPr>
        <p:spPr>
          <a:xfrm>
            <a:off x="1447800" y="5715000"/>
            <a:ext cx="6400800" cy="762000"/>
          </a:xfrm>
        </p:spPr>
        <p:txBody>
          <a:bodyPr/>
          <a:lstStyle/>
          <a:p>
            <a:pPr eaLnBrk="1" hangingPunct="1">
              <a:defRPr/>
            </a:pP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304800"/>
            <a:ext cx="8229600" cy="685800"/>
          </a:xfrm>
        </p:spPr>
        <p:txBody>
          <a:bodyPr/>
          <a:lstStyle/>
          <a:p>
            <a:pPr eaLnBrk="1" hangingPunct="1">
              <a:defRPr/>
            </a:pPr>
            <a:r>
              <a:rPr lang="en-US" sz="3200" dirty="0"/>
              <a:t>Receipt of Medication</a:t>
            </a:r>
          </a:p>
        </p:txBody>
      </p:sp>
      <p:sp>
        <p:nvSpPr>
          <p:cNvPr id="37891" name="Rectangle 3"/>
          <p:cNvSpPr>
            <a:spLocks noGrp="1" noChangeArrowheads="1"/>
          </p:cNvSpPr>
          <p:nvPr>
            <p:ph idx="1"/>
          </p:nvPr>
        </p:nvSpPr>
        <p:spPr>
          <a:xfrm>
            <a:off x="685800" y="990600"/>
            <a:ext cx="7848600" cy="5410200"/>
          </a:xfrm>
        </p:spPr>
        <p:txBody>
          <a:bodyPr>
            <a:normAutofit fontScale="92500" lnSpcReduction="20000"/>
          </a:bodyPr>
          <a:lstStyle/>
          <a:p>
            <a:pPr eaLnBrk="1" hangingPunct="1">
              <a:defRPr/>
            </a:pPr>
            <a:r>
              <a:rPr lang="en-US" sz="2400" dirty="0"/>
              <a:t>Medications must be delivered to the school by parent/guardian or other responsible adult.</a:t>
            </a:r>
          </a:p>
          <a:p>
            <a:pPr eaLnBrk="1" hangingPunct="1">
              <a:defRPr/>
            </a:pPr>
            <a:r>
              <a:rPr lang="en-US" sz="2400" dirty="0"/>
              <a:t>All medications must be counted and documented on a student medication record with parent/guardian or their designee upon receipt and return of medication.</a:t>
            </a:r>
          </a:p>
          <a:p>
            <a:pPr eaLnBrk="1" hangingPunct="1">
              <a:defRPr/>
            </a:pPr>
            <a:r>
              <a:rPr lang="en-US" sz="2400" dirty="0">
                <a:solidFill>
                  <a:srgbClr val="C00000"/>
                </a:solidFill>
              </a:rPr>
              <a:t>Check expiration date of inhalers on the bottom of the canister, Epinephrine on the side of the auto-injector, and </a:t>
            </a:r>
            <a:r>
              <a:rPr lang="en-US" sz="2400" dirty="0" err="1">
                <a:solidFill>
                  <a:srgbClr val="C00000"/>
                </a:solidFill>
              </a:rPr>
              <a:t>Diastat</a:t>
            </a:r>
            <a:r>
              <a:rPr lang="en-US" sz="2400" dirty="0">
                <a:solidFill>
                  <a:srgbClr val="C00000"/>
                </a:solidFill>
              </a:rPr>
              <a:t> on the syringe, not only the date on the pharmacy label on the box.</a:t>
            </a:r>
          </a:p>
          <a:p>
            <a:pPr eaLnBrk="1" hangingPunct="1">
              <a:defRPr/>
            </a:pPr>
            <a:r>
              <a:rPr lang="en-US" sz="2400" dirty="0">
                <a:solidFill>
                  <a:srgbClr val="C00000"/>
                </a:solidFill>
              </a:rPr>
              <a:t>Oral medications from a pharmacy are good for one year after they are dispensed. This date is on the pharmacy label. </a:t>
            </a:r>
          </a:p>
          <a:p>
            <a:pPr eaLnBrk="1" hangingPunct="1">
              <a:defRPr/>
            </a:pPr>
            <a:r>
              <a:rPr lang="en-US" sz="2400" dirty="0">
                <a:solidFill>
                  <a:srgbClr val="C00000"/>
                </a:solidFill>
              </a:rPr>
              <a:t>Document medication expiration date on Student Medication Record</a:t>
            </a:r>
            <a:r>
              <a:rPr lang="en-US" sz="2400" dirty="0">
                <a:solidFill>
                  <a:srgbClr val="FFFF00"/>
                </a:solidFill>
              </a:rPr>
              <a:t>.</a:t>
            </a:r>
          </a:p>
          <a:p>
            <a:pPr eaLnBrk="1" hangingPunct="1">
              <a:defRPr/>
            </a:pPr>
            <a:r>
              <a:rPr lang="en-US" sz="2400" dirty="0"/>
              <a:t>Flag all new authorizations</a:t>
            </a:r>
            <a:r>
              <a:rPr lang="en-US" sz="2400" b="1" dirty="0"/>
              <a:t> for school nurse to review and sign</a:t>
            </a:r>
          </a:p>
        </p:txBody>
      </p:sp>
    </p:spTree>
    <p:extLst>
      <p:ext uri="{BB962C8B-B14F-4D97-AF65-F5344CB8AC3E}">
        <p14:creationId xmlns:p14="http://schemas.microsoft.com/office/powerpoint/2010/main" val="49186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304800" y="152400"/>
            <a:ext cx="8458200" cy="264961"/>
          </a:xfrm>
        </p:spPr>
        <p:txBody>
          <a:bodyPr>
            <a:normAutofit fontScale="90000"/>
          </a:bodyPr>
          <a:lstStyle/>
          <a:p>
            <a:pPr eaLnBrk="1" hangingPunct="1">
              <a:defRPr/>
            </a:pPr>
            <a:r>
              <a:rPr lang="en-US" sz="4000" dirty="0"/>
              <a:t>Steps For Administering Medications</a:t>
            </a:r>
          </a:p>
        </p:txBody>
      </p:sp>
      <p:sp>
        <p:nvSpPr>
          <p:cNvPr id="100355" name="Rectangle 3"/>
          <p:cNvSpPr>
            <a:spLocks noGrp="1" noChangeArrowheads="1"/>
          </p:cNvSpPr>
          <p:nvPr>
            <p:ph idx="1"/>
          </p:nvPr>
        </p:nvSpPr>
        <p:spPr>
          <a:xfrm>
            <a:off x="609599" y="609600"/>
            <a:ext cx="5638801" cy="6019800"/>
          </a:xfrm>
        </p:spPr>
        <p:txBody>
          <a:bodyPr>
            <a:normAutofit fontScale="70000" lnSpcReduction="20000"/>
          </a:bodyPr>
          <a:lstStyle/>
          <a:p>
            <a:pPr marL="0" indent="0" eaLnBrk="1" hangingPunct="1">
              <a:lnSpc>
                <a:spcPct val="90000"/>
              </a:lnSpc>
              <a:buNone/>
              <a:defRPr/>
            </a:pPr>
            <a:r>
              <a:rPr lang="en-US" sz="2800" dirty="0"/>
              <a:t>First, wash your hands, then:</a:t>
            </a:r>
          </a:p>
          <a:p>
            <a:pPr eaLnBrk="1" hangingPunct="1">
              <a:lnSpc>
                <a:spcPct val="90000"/>
              </a:lnSpc>
              <a:defRPr/>
            </a:pPr>
            <a:r>
              <a:rPr lang="en-US" sz="2800" dirty="0"/>
              <a:t>Identify student, open medication book</a:t>
            </a:r>
          </a:p>
          <a:p>
            <a:pPr eaLnBrk="1" hangingPunct="1">
              <a:lnSpc>
                <a:spcPct val="90000"/>
              </a:lnSpc>
              <a:defRPr/>
            </a:pPr>
            <a:r>
              <a:rPr lang="en-US" sz="2800" dirty="0"/>
              <a:t>Verify student’s name with authorization form and medication label. </a:t>
            </a:r>
            <a:r>
              <a:rPr lang="en-US" sz="2800" b="1" dirty="0"/>
              <a:t>Do not </a:t>
            </a:r>
            <a:r>
              <a:rPr lang="en-US" sz="2800" dirty="0"/>
              <a:t>offer the student’s name. They must identify themselves. If they are unwilling or unable (special needs) to say their name, then an adult must identify them. Always use 2 identifiers such as name and: date of birth, color of pill, student number, etc. </a:t>
            </a:r>
          </a:p>
          <a:p>
            <a:pPr eaLnBrk="1" hangingPunct="1">
              <a:lnSpc>
                <a:spcPct val="90000"/>
              </a:lnSpc>
              <a:defRPr/>
            </a:pPr>
            <a:r>
              <a:rPr lang="en-US" sz="2800" b="1" dirty="0">
                <a:solidFill>
                  <a:srgbClr val="C00000"/>
                </a:solidFill>
              </a:rPr>
              <a:t>Always confirm</a:t>
            </a:r>
            <a:r>
              <a:rPr lang="en-US" sz="2800" dirty="0"/>
              <a:t>: Right Student, Right Medicine, Right Dose, Right Time, Right Route, Right Documentation, Right Expiration Date and student has the Right to Refuse*</a:t>
            </a:r>
          </a:p>
          <a:p>
            <a:pPr eaLnBrk="1" hangingPunct="1">
              <a:lnSpc>
                <a:spcPct val="90000"/>
              </a:lnSpc>
              <a:defRPr/>
            </a:pPr>
            <a:r>
              <a:rPr lang="en-US" sz="2800" dirty="0"/>
              <a:t>Administer medication and recheck the 8 rights </a:t>
            </a:r>
          </a:p>
          <a:p>
            <a:pPr eaLnBrk="1" hangingPunct="1">
              <a:lnSpc>
                <a:spcPct val="90000"/>
              </a:lnSpc>
              <a:defRPr/>
            </a:pPr>
            <a:r>
              <a:rPr lang="en-US" sz="2800" dirty="0"/>
              <a:t>Document on Student Medication Record</a:t>
            </a:r>
          </a:p>
          <a:p>
            <a:pPr marL="0" indent="0" eaLnBrk="1" hangingPunct="1">
              <a:lnSpc>
                <a:spcPct val="90000"/>
              </a:lnSpc>
              <a:buNone/>
              <a:defRPr/>
            </a:pPr>
            <a:r>
              <a:rPr lang="en-US" sz="2800" dirty="0"/>
              <a:t>*</a:t>
            </a:r>
            <a:r>
              <a:rPr lang="en-US" dirty="0"/>
              <a:t>Make every effort to administer medication as it is ordered. If student refuses to take medication, contact a parent as soon as possible.</a:t>
            </a:r>
          </a:p>
        </p:txBody>
      </p:sp>
      <p:sp>
        <p:nvSpPr>
          <p:cNvPr id="295939" name="Freeform 4"/>
          <p:cNvSpPr>
            <a:spLocks/>
          </p:cNvSpPr>
          <p:nvPr/>
        </p:nvSpPr>
        <p:spPr bwMode="auto">
          <a:xfrm>
            <a:off x="6143625" y="2019300"/>
            <a:ext cx="2743200" cy="4114800"/>
          </a:xfrm>
          <a:custGeom>
            <a:avLst/>
            <a:gdLst>
              <a:gd name="T0" fmla="*/ 2147483647 w 993"/>
              <a:gd name="T1" fmla="*/ 2147483647 h 1405"/>
              <a:gd name="T2" fmla="*/ 2147483647 w 993"/>
              <a:gd name="T3" fmla="*/ 2147483647 h 1405"/>
              <a:gd name="T4" fmla="*/ 2147483647 w 993"/>
              <a:gd name="T5" fmla="*/ 2147483647 h 1405"/>
              <a:gd name="T6" fmla="*/ 2147483647 w 993"/>
              <a:gd name="T7" fmla="*/ 2147483647 h 1405"/>
              <a:gd name="T8" fmla="*/ 2147483647 w 993"/>
              <a:gd name="T9" fmla="*/ 2147483647 h 1405"/>
              <a:gd name="T10" fmla="*/ 2147483647 w 993"/>
              <a:gd name="T11" fmla="*/ 1166497437 h 1405"/>
              <a:gd name="T12" fmla="*/ 2147483647 w 993"/>
              <a:gd name="T13" fmla="*/ 694750974 h 1405"/>
              <a:gd name="T14" fmla="*/ 2147483647 w 993"/>
              <a:gd name="T15" fmla="*/ 694750974 h 1405"/>
              <a:gd name="T16" fmla="*/ 2147483647 w 993"/>
              <a:gd name="T17" fmla="*/ 1166497437 h 1405"/>
              <a:gd name="T18" fmla="*/ 2147483647 w 993"/>
              <a:gd name="T19" fmla="*/ 2147483647 h 1405"/>
              <a:gd name="T20" fmla="*/ 2147483647 w 993"/>
              <a:gd name="T21" fmla="*/ 2147483647 h 1405"/>
              <a:gd name="T22" fmla="*/ 2147483647 w 993"/>
              <a:gd name="T23" fmla="*/ 2147483647 h 1405"/>
              <a:gd name="T24" fmla="*/ 2147483647 w 993"/>
              <a:gd name="T25" fmla="*/ 514631158 h 1405"/>
              <a:gd name="T26" fmla="*/ 2147483647 w 993"/>
              <a:gd name="T27" fmla="*/ 300201738 h 1405"/>
              <a:gd name="T28" fmla="*/ 2147483647 w 993"/>
              <a:gd name="T29" fmla="*/ 0 h 1405"/>
              <a:gd name="T30" fmla="*/ 2147483647 w 993"/>
              <a:gd name="T31" fmla="*/ 42884706 h 1405"/>
              <a:gd name="T32" fmla="*/ 2147483647 w 993"/>
              <a:gd name="T33" fmla="*/ 385974146 h 1405"/>
              <a:gd name="T34" fmla="*/ 2147483647 w 993"/>
              <a:gd name="T35" fmla="*/ 2147483647 h 1405"/>
              <a:gd name="T36" fmla="*/ 2147483647 w 993"/>
              <a:gd name="T37" fmla="*/ 2147483647 h 1405"/>
              <a:gd name="T38" fmla="*/ 2147483647 w 993"/>
              <a:gd name="T39" fmla="*/ 2147483647 h 1405"/>
              <a:gd name="T40" fmla="*/ 2147483647 w 993"/>
              <a:gd name="T41" fmla="*/ 2147483647 h 1405"/>
              <a:gd name="T42" fmla="*/ 2147483647 w 993"/>
              <a:gd name="T43" fmla="*/ 866295791 h 1405"/>
              <a:gd name="T44" fmla="*/ 1793428716 w 993"/>
              <a:gd name="T45" fmla="*/ 557515852 h 1405"/>
              <a:gd name="T46" fmla="*/ 1488165606 w 993"/>
              <a:gd name="T47" fmla="*/ 694750974 h 1405"/>
              <a:gd name="T48" fmla="*/ 1373691249 w 993"/>
              <a:gd name="T49" fmla="*/ 2147483647 h 1405"/>
              <a:gd name="T50" fmla="*/ 1335532324 w 993"/>
              <a:gd name="T51" fmla="*/ 2147483647 h 1405"/>
              <a:gd name="T52" fmla="*/ 1144743225 w 993"/>
              <a:gd name="T53" fmla="*/ 2147483647 h 1405"/>
              <a:gd name="T54" fmla="*/ 953951364 w 993"/>
              <a:gd name="T55" fmla="*/ 2147483647 h 1405"/>
              <a:gd name="T56" fmla="*/ 915795202 w 993"/>
              <a:gd name="T57" fmla="*/ 2147483647 h 1405"/>
              <a:gd name="T58" fmla="*/ 763162265 w 993"/>
              <a:gd name="T59" fmla="*/ 2147483647 h 1405"/>
              <a:gd name="T60" fmla="*/ 457896220 w 993"/>
              <a:gd name="T61" fmla="*/ 2147483647 h 1405"/>
              <a:gd name="T62" fmla="*/ 38158936 w 993"/>
              <a:gd name="T63" fmla="*/ 2147483647 h 1405"/>
              <a:gd name="T64" fmla="*/ 0 w 993"/>
              <a:gd name="T65" fmla="*/ 2147483647 h 1405"/>
              <a:gd name="T66" fmla="*/ 38158936 w 993"/>
              <a:gd name="T67" fmla="*/ 2147483647 h 1405"/>
              <a:gd name="T68" fmla="*/ 152632980 w 993"/>
              <a:gd name="T69" fmla="*/ 2147483647 h 1405"/>
              <a:gd name="T70" fmla="*/ 648688081 w 993"/>
              <a:gd name="T71" fmla="*/ 2147483647 h 1405"/>
              <a:gd name="T72" fmla="*/ 2022379502 w 993"/>
              <a:gd name="T73" fmla="*/ 2147483647 h 1405"/>
              <a:gd name="T74" fmla="*/ 2147483647 w 993"/>
              <a:gd name="T75" fmla="*/ 2147483647 h 1405"/>
              <a:gd name="T76" fmla="*/ 2147483647 w 993"/>
              <a:gd name="T77" fmla="*/ 2147483647 h 1405"/>
              <a:gd name="T78" fmla="*/ 2147483647 w 993"/>
              <a:gd name="T79" fmla="*/ 2147483647 h 1405"/>
              <a:gd name="T80" fmla="*/ 2147483647 w 993"/>
              <a:gd name="T81" fmla="*/ 2147483647 h 1405"/>
              <a:gd name="T82" fmla="*/ 2147483647 w 993"/>
              <a:gd name="T83" fmla="*/ 2147483647 h 1405"/>
              <a:gd name="T84" fmla="*/ 2147483647 w 993"/>
              <a:gd name="T85" fmla="*/ 2147483647 h 1405"/>
              <a:gd name="T86" fmla="*/ 2147483647 w 993"/>
              <a:gd name="T87" fmla="*/ 2147483647 h 1405"/>
              <a:gd name="T88" fmla="*/ 2147483647 w 993"/>
              <a:gd name="T89" fmla="*/ 2147483647 h 1405"/>
              <a:gd name="T90" fmla="*/ 2147483647 w 993"/>
              <a:gd name="T91" fmla="*/ 2147483647 h 1405"/>
              <a:gd name="T92" fmla="*/ 2147483647 w 993"/>
              <a:gd name="T93" fmla="*/ 2147483647 h 140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93"/>
              <a:gd name="T142" fmla="*/ 0 h 1405"/>
              <a:gd name="T143" fmla="*/ 993 w 993"/>
              <a:gd name="T144" fmla="*/ 1405 h 140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93" h="1405">
                <a:moveTo>
                  <a:pt x="879" y="547"/>
                </a:moveTo>
                <a:lnTo>
                  <a:pt x="879" y="547"/>
                </a:lnTo>
                <a:lnTo>
                  <a:pt x="839" y="637"/>
                </a:lnTo>
                <a:lnTo>
                  <a:pt x="804" y="703"/>
                </a:lnTo>
                <a:lnTo>
                  <a:pt x="774" y="763"/>
                </a:lnTo>
                <a:lnTo>
                  <a:pt x="764" y="778"/>
                </a:lnTo>
                <a:lnTo>
                  <a:pt x="754" y="788"/>
                </a:lnTo>
                <a:lnTo>
                  <a:pt x="739" y="793"/>
                </a:lnTo>
                <a:lnTo>
                  <a:pt x="729" y="793"/>
                </a:lnTo>
                <a:lnTo>
                  <a:pt x="709" y="788"/>
                </a:lnTo>
                <a:lnTo>
                  <a:pt x="694" y="773"/>
                </a:lnTo>
                <a:lnTo>
                  <a:pt x="684" y="753"/>
                </a:lnTo>
                <a:lnTo>
                  <a:pt x="679" y="723"/>
                </a:lnTo>
                <a:lnTo>
                  <a:pt x="674" y="657"/>
                </a:lnTo>
                <a:lnTo>
                  <a:pt x="674" y="136"/>
                </a:lnTo>
                <a:lnTo>
                  <a:pt x="669" y="116"/>
                </a:lnTo>
                <a:lnTo>
                  <a:pt x="659" y="96"/>
                </a:lnTo>
                <a:lnTo>
                  <a:pt x="639" y="81"/>
                </a:lnTo>
                <a:lnTo>
                  <a:pt x="614" y="75"/>
                </a:lnTo>
                <a:lnTo>
                  <a:pt x="594" y="81"/>
                </a:lnTo>
                <a:lnTo>
                  <a:pt x="574" y="96"/>
                </a:lnTo>
                <a:lnTo>
                  <a:pt x="559" y="116"/>
                </a:lnTo>
                <a:lnTo>
                  <a:pt x="559" y="136"/>
                </a:lnTo>
                <a:lnTo>
                  <a:pt x="559" y="592"/>
                </a:lnTo>
                <a:lnTo>
                  <a:pt x="554" y="602"/>
                </a:lnTo>
                <a:lnTo>
                  <a:pt x="549" y="612"/>
                </a:lnTo>
                <a:lnTo>
                  <a:pt x="539" y="617"/>
                </a:lnTo>
                <a:lnTo>
                  <a:pt x="524" y="622"/>
                </a:lnTo>
                <a:lnTo>
                  <a:pt x="514" y="617"/>
                </a:lnTo>
                <a:lnTo>
                  <a:pt x="504" y="612"/>
                </a:lnTo>
                <a:lnTo>
                  <a:pt x="499" y="602"/>
                </a:lnTo>
                <a:lnTo>
                  <a:pt x="494" y="592"/>
                </a:lnTo>
                <a:lnTo>
                  <a:pt x="494" y="60"/>
                </a:lnTo>
                <a:lnTo>
                  <a:pt x="494" y="45"/>
                </a:lnTo>
                <a:lnTo>
                  <a:pt x="489" y="35"/>
                </a:lnTo>
                <a:lnTo>
                  <a:pt x="469" y="15"/>
                </a:lnTo>
                <a:lnTo>
                  <a:pt x="449" y="5"/>
                </a:lnTo>
                <a:lnTo>
                  <a:pt x="435" y="0"/>
                </a:lnTo>
                <a:lnTo>
                  <a:pt x="420" y="0"/>
                </a:lnTo>
                <a:lnTo>
                  <a:pt x="400" y="5"/>
                </a:lnTo>
                <a:lnTo>
                  <a:pt x="380" y="15"/>
                </a:lnTo>
                <a:lnTo>
                  <a:pt x="365" y="35"/>
                </a:lnTo>
                <a:lnTo>
                  <a:pt x="360" y="45"/>
                </a:lnTo>
                <a:lnTo>
                  <a:pt x="360" y="60"/>
                </a:lnTo>
                <a:lnTo>
                  <a:pt x="360" y="607"/>
                </a:lnTo>
                <a:lnTo>
                  <a:pt x="355" y="617"/>
                </a:lnTo>
                <a:lnTo>
                  <a:pt x="350" y="627"/>
                </a:lnTo>
                <a:lnTo>
                  <a:pt x="340" y="632"/>
                </a:lnTo>
                <a:lnTo>
                  <a:pt x="325" y="637"/>
                </a:lnTo>
                <a:lnTo>
                  <a:pt x="315" y="632"/>
                </a:lnTo>
                <a:lnTo>
                  <a:pt x="305" y="627"/>
                </a:lnTo>
                <a:lnTo>
                  <a:pt x="300" y="617"/>
                </a:lnTo>
                <a:lnTo>
                  <a:pt x="295" y="607"/>
                </a:lnTo>
                <a:lnTo>
                  <a:pt x="295" y="121"/>
                </a:lnTo>
                <a:lnTo>
                  <a:pt x="290" y="101"/>
                </a:lnTo>
                <a:lnTo>
                  <a:pt x="280" y="81"/>
                </a:lnTo>
                <a:lnTo>
                  <a:pt x="260" y="70"/>
                </a:lnTo>
                <a:lnTo>
                  <a:pt x="235" y="65"/>
                </a:lnTo>
                <a:lnTo>
                  <a:pt x="215" y="70"/>
                </a:lnTo>
                <a:lnTo>
                  <a:pt x="195" y="81"/>
                </a:lnTo>
                <a:lnTo>
                  <a:pt x="185" y="101"/>
                </a:lnTo>
                <a:lnTo>
                  <a:pt x="180" y="121"/>
                </a:lnTo>
                <a:lnTo>
                  <a:pt x="180" y="622"/>
                </a:lnTo>
                <a:lnTo>
                  <a:pt x="175" y="632"/>
                </a:lnTo>
                <a:lnTo>
                  <a:pt x="170" y="642"/>
                </a:lnTo>
                <a:lnTo>
                  <a:pt x="160" y="652"/>
                </a:lnTo>
                <a:lnTo>
                  <a:pt x="150" y="652"/>
                </a:lnTo>
                <a:lnTo>
                  <a:pt x="135" y="652"/>
                </a:lnTo>
                <a:lnTo>
                  <a:pt x="125" y="642"/>
                </a:lnTo>
                <a:lnTo>
                  <a:pt x="120" y="632"/>
                </a:lnTo>
                <a:lnTo>
                  <a:pt x="115" y="622"/>
                </a:lnTo>
                <a:lnTo>
                  <a:pt x="120" y="316"/>
                </a:lnTo>
                <a:lnTo>
                  <a:pt x="115" y="296"/>
                </a:lnTo>
                <a:lnTo>
                  <a:pt x="100" y="276"/>
                </a:lnTo>
                <a:lnTo>
                  <a:pt x="80" y="261"/>
                </a:lnTo>
                <a:lnTo>
                  <a:pt x="60" y="256"/>
                </a:lnTo>
                <a:lnTo>
                  <a:pt x="35" y="261"/>
                </a:lnTo>
                <a:lnTo>
                  <a:pt x="15" y="276"/>
                </a:lnTo>
                <a:lnTo>
                  <a:pt x="5" y="296"/>
                </a:lnTo>
                <a:lnTo>
                  <a:pt x="0" y="316"/>
                </a:lnTo>
                <a:lnTo>
                  <a:pt x="0" y="1024"/>
                </a:lnTo>
                <a:lnTo>
                  <a:pt x="5" y="1054"/>
                </a:lnTo>
                <a:lnTo>
                  <a:pt x="5" y="1129"/>
                </a:lnTo>
                <a:lnTo>
                  <a:pt x="10" y="1154"/>
                </a:lnTo>
                <a:lnTo>
                  <a:pt x="20" y="1179"/>
                </a:lnTo>
                <a:lnTo>
                  <a:pt x="30" y="1204"/>
                </a:lnTo>
                <a:lnTo>
                  <a:pt x="45" y="1229"/>
                </a:lnTo>
                <a:lnTo>
                  <a:pt x="85" y="1275"/>
                </a:lnTo>
                <a:lnTo>
                  <a:pt x="135" y="1315"/>
                </a:lnTo>
                <a:lnTo>
                  <a:pt x="195" y="1355"/>
                </a:lnTo>
                <a:lnTo>
                  <a:pt x="265" y="1380"/>
                </a:lnTo>
                <a:lnTo>
                  <a:pt x="300" y="1395"/>
                </a:lnTo>
                <a:lnTo>
                  <a:pt x="340" y="1400"/>
                </a:lnTo>
                <a:lnTo>
                  <a:pt x="375" y="1405"/>
                </a:lnTo>
                <a:lnTo>
                  <a:pt x="415" y="1405"/>
                </a:lnTo>
                <a:lnTo>
                  <a:pt x="494" y="1400"/>
                </a:lnTo>
                <a:lnTo>
                  <a:pt x="559" y="1385"/>
                </a:lnTo>
                <a:lnTo>
                  <a:pt x="619" y="1365"/>
                </a:lnTo>
                <a:lnTo>
                  <a:pt x="669" y="1335"/>
                </a:lnTo>
                <a:lnTo>
                  <a:pt x="714" y="1300"/>
                </a:lnTo>
                <a:lnTo>
                  <a:pt x="754" y="1260"/>
                </a:lnTo>
                <a:lnTo>
                  <a:pt x="784" y="1214"/>
                </a:lnTo>
                <a:lnTo>
                  <a:pt x="804" y="1174"/>
                </a:lnTo>
                <a:lnTo>
                  <a:pt x="834" y="1099"/>
                </a:lnTo>
                <a:lnTo>
                  <a:pt x="869" y="999"/>
                </a:lnTo>
                <a:lnTo>
                  <a:pt x="919" y="858"/>
                </a:lnTo>
                <a:lnTo>
                  <a:pt x="953" y="733"/>
                </a:lnTo>
                <a:lnTo>
                  <a:pt x="978" y="637"/>
                </a:lnTo>
                <a:lnTo>
                  <a:pt x="993" y="557"/>
                </a:lnTo>
                <a:lnTo>
                  <a:pt x="993" y="527"/>
                </a:lnTo>
                <a:lnTo>
                  <a:pt x="988" y="507"/>
                </a:lnTo>
                <a:lnTo>
                  <a:pt x="973" y="492"/>
                </a:lnTo>
                <a:lnTo>
                  <a:pt x="953" y="487"/>
                </a:lnTo>
                <a:lnTo>
                  <a:pt x="928" y="492"/>
                </a:lnTo>
                <a:lnTo>
                  <a:pt x="909" y="502"/>
                </a:lnTo>
                <a:lnTo>
                  <a:pt x="889" y="522"/>
                </a:lnTo>
                <a:lnTo>
                  <a:pt x="879" y="547"/>
                </a:lnTo>
                <a:close/>
              </a:path>
            </a:pathLst>
          </a:custGeom>
          <a:solidFill>
            <a:srgbClr val="808080"/>
          </a:solidFill>
          <a:ln w="9525">
            <a:noFill/>
            <a:round/>
            <a:headEnd/>
            <a:tailEnd/>
          </a:ln>
        </p:spPr>
        <p:txBody>
          <a:bodyPr/>
          <a:lstStyle/>
          <a:p>
            <a:pPr eaLnBrk="0" hangingPunct="0"/>
            <a:endParaRPr lang="en-US" b="1" dirty="0"/>
          </a:p>
        </p:txBody>
      </p:sp>
      <p:sp>
        <p:nvSpPr>
          <p:cNvPr id="295940" name="Text Box 6"/>
          <p:cNvSpPr txBox="1">
            <a:spLocks noChangeArrowheads="1"/>
          </p:cNvSpPr>
          <p:nvPr/>
        </p:nvSpPr>
        <p:spPr bwMode="auto">
          <a:xfrm>
            <a:off x="6019800" y="3200400"/>
            <a:ext cx="428625" cy="17526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Student</a:t>
            </a:r>
          </a:p>
        </p:txBody>
      </p:sp>
      <p:sp>
        <p:nvSpPr>
          <p:cNvPr id="295941" name="Text Box 7"/>
          <p:cNvSpPr txBox="1">
            <a:spLocks noChangeArrowheads="1"/>
          </p:cNvSpPr>
          <p:nvPr/>
        </p:nvSpPr>
        <p:spPr bwMode="auto">
          <a:xfrm>
            <a:off x="6553200" y="2590800"/>
            <a:ext cx="428625" cy="18288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Medicine</a:t>
            </a:r>
          </a:p>
        </p:txBody>
      </p:sp>
      <p:sp>
        <p:nvSpPr>
          <p:cNvPr id="295942" name="Text Box 8"/>
          <p:cNvSpPr txBox="1">
            <a:spLocks noChangeArrowheads="1"/>
          </p:cNvSpPr>
          <p:nvPr/>
        </p:nvSpPr>
        <p:spPr bwMode="auto">
          <a:xfrm>
            <a:off x="7086600" y="2514600"/>
            <a:ext cx="428625" cy="16764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Dose</a:t>
            </a:r>
          </a:p>
        </p:txBody>
      </p:sp>
      <p:sp>
        <p:nvSpPr>
          <p:cNvPr id="295943" name="Text Box 9"/>
          <p:cNvSpPr txBox="1">
            <a:spLocks noChangeArrowheads="1"/>
          </p:cNvSpPr>
          <p:nvPr/>
        </p:nvSpPr>
        <p:spPr bwMode="auto">
          <a:xfrm>
            <a:off x="7620000" y="2743200"/>
            <a:ext cx="428625" cy="1219200"/>
          </a:xfrm>
          <a:prstGeom prst="rect">
            <a:avLst/>
          </a:prstGeom>
          <a:noFill/>
          <a:ln w="9525">
            <a:noFill/>
            <a:miter lim="800000"/>
            <a:headEnd/>
            <a:tailEnd/>
          </a:ln>
        </p:spPr>
        <p:txBody>
          <a:bodyPr vert="eaVert">
            <a:spAutoFit/>
          </a:bodyPr>
          <a:lstStyle/>
          <a:p>
            <a:pPr>
              <a:spcBef>
                <a:spcPct val="50000"/>
              </a:spcBef>
            </a:pPr>
            <a:r>
              <a:rPr lang="en-US" sz="1600" b="1" dirty="0">
                <a:latin typeface="Arial" charset="0"/>
              </a:rPr>
              <a:t>Right Time</a:t>
            </a:r>
          </a:p>
        </p:txBody>
      </p:sp>
      <p:sp>
        <p:nvSpPr>
          <p:cNvPr id="295944" name="Text Box 10"/>
          <p:cNvSpPr txBox="1">
            <a:spLocks noChangeArrowheads="1"/>
          </p:cNvSpPr>
          <p:nvPr/>
        </p:nvSpPr>
        <p:spPr bwMode="auto">
          <a:xfrm>
            <a:off x="8305800" y="3962400"/>
            <a:ext cx="428625" cy="16002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Route</a:t>
            </a:r>
          </a:p>
        </p:txBody>
      </p:sp>
      <p:sp>
        <p:nvSpPr>
          <p:cNvPr id="295945" name="Text Box 12"/>
          <p:cNvSpPr txBox="1">
            <a:spLocks noChangeArrowheads="1"/>
          </p:cNvSpPr>
          <p:nvPr/>
        </p:nvSpPr>
        <p:spPr bwMode="auto">
          <a:xfrm>
            <a:off x="6248400" y="5140715"/>
            <a:ext cx="1996221" cy="307777"/>
          </a:xfrm>
          <a:prstGeom prst="rect">
            <a:avLst/>
          </a:prstGeom>
          <a:noFill/>
          <a:ln w="9525">
            <a:noFill/>
            <a:miter lim="800000"/>
            <a:headEnd/>
            <a:tailEnd/>
          </a:ln>
        </p:spPr>
        <p:txBody>
          <a:bodyPr wrap="square">
            <a:spAutoFit/>
          </a:bodyPr>
          <a:lstStyle/>
          <a:p>
            <a:pPr eaLnBrk="0" hangingPunct="0">
              <a:spcBef>
                <a:spcPct val="50000"/>
              </a:spcBef>
            </a:pPr>
            <a:r>
              <a:rPr lang="en-US" sz="1400" b="1" dirty="0"/>
              <a:t>Right Expiration</a:t>
            </a:r>
          </a:p>
        </p:txBody>
      </p:sp>
      <p:sp>
        <p:nvSpPr>
          <p:cNvPr id="100365" name="Rectangle 13"/>
          <p:cNvSpPr>
            <a:spLocks noChangeArrowheads="1"/>
          </p:cNvSpPr>
          <p:nvPr/>
        </p:nvSpPr>
        <p:spPr bwMode="auto">
          <a:xfrm>
            <a:off x="6172200" y="4840439"/>
            <a:ext cx="2922979" cy="307777"/>
          </a:xfrm>
          <a:prstGeom prst="rect">
            <a:avLst/>
          </a:prstGeom>
          <a:noFill/>
          <a:ln w="9525">
            <a:noFill/>
            <a:miter lim="800000"/>
            <a:headEnd/>
            <a:tailEnd/>
          </a:ln>
          <a:effectLst/>
        </p:spPr>
        <p:txBody>
          <a:bodyPr wrap="square">
            <a:spAutoFit/>
          </a:bodyPr>
          <a:lstStyle/>
          <a:p>
            <a:pPr eaLnBrk="0" hangingPunct="0">
              <a:defRPr/>
            </a:pPr>
            <a:r>
              <a:rPr lang="en-US" sz="1400" dirty="0">
                <a:effectLst>
                  <a:outerShdw blurRad="38100" dist="38100" dir="2700000" algn="tl">
                    <a:srgbClr val="000000"/>
                  </a:outerShdw>
                </a:effectLst>
              </a:rPr>
              <a:t>Right Documentation</a:t>
            </a:r>
          </a:p>
        </p:txBody>
      </p:sp>
      <p:sp>
        <p:nvSpPr>
          <p:cNvPr id="2" name="Rectangle 1"/>
          <p:cNvSpPr/>
          <p:nvPr/>
        </p:nvSpPr>
        <p:spPr>
          <a:xfrm>
            <a:off x="6248400" y="5474053"/>
            <a:ext cx="2822027" cy="307777"/>
          </a:xfrm>
          <a:prstGeom prst="rect">
            <a:avLst/>
          </a:prstGeom>
        </p:spPr>
        <p:txBody>
          <a:bodyPr wrap="square">
            <a:spAutoFit/>
          </a:bodyPr>
          <a:lstStyle/>
          <a:p>
            <a:r>
              <a:rPr lang="en-US" sz="1400" b="1" dirty="0"/>
              <a:t>Right to Refuse</a:t>
            </a:r>
            <a:endParaRPr lang="en-US" sz="1400" dirty="0"/>
          </a:p>
        </p:txBody>
      </p:sp>
    </p:spTree>
    <p:extLst>
      <p:ext uri="{BB962C8B-B14F-4D97-AF65-F5344CB8AC3E}">
        <p14:creationId xmlns:p14="http://schemas.microsoft.com/office/powerpoint/2010/main" val="316410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0"/>
            <a:ext cx="4800600" cy="503238"/>
          </a:xfrm>
        </p:spPr>
        <p:txBody>
          <a:bodyPr>
            <a:normAutofit fontScale="90000"/>
          </a:bodyPr>
          <a:lstStyle/>
          <a:p>
            <a:pPr eaLnBrk="1" hangingPunct="1">
              <a:defRPr/>
            </a:pPr>
            <a:r>
              <a:rPr lang="en-US" sz="2700" dirty="0"/>
              <a:t>When can a routine (scheduled) </a:t>
            </a:r>
            <a:br>
              <a:rPr lang="en-US" sz="2700" dirty="0"/>
            </a:br>
            <a:r>
              <a:rPr lang="en-US" sz="2700" dirty="0"/>
              <a:t>medication be administered</a:t>
            </a:r>
            <a:r>
              <a:rPr lang="en-US" dirty="0"/>
              <a:t>?</a:t>
            </a:r>
            <a:endParaRPr lang="en-US" sz="3600" dirty="0"/>
          </a:p>
        </p:txBody>
      </p:sp>
      <p:sp>
        <p:nvSpPr>
          <p:cNvPr id="24579" name="Rectangle 3"/>
          <p:cNvSpPr>
            <a:spLocks noGrp="1" noChangeArrowheads="1"/>
          </p:cNvSpPr>
          <p:nvPr>
            <p:ph type="body" sz="half" idx="1"/>
          </p:nvPr>
        </p:nvSpPr>
        <p:spPr>
          <a:xfrm>
            <a:off x="457200" y="1676400"/>
            <a:ext cx="4800600" cy="4876800"/>
          </a:xfrm>
        </p:spPr>
        <p:txBody>
          <a:bodyPr>
            <a:normAutofit lnSpcReduction="10000"/>
          </a:bodyPr>
          <a:lstStyle/>
          <a:p>
            <a:pPr eaLnBrk="1" hangingPunct="1">
              <a:lnSpc>
                <a:spcPct val="90000"/>
              </a:lnSpc>
              <a:defRPr/>
            </a:pPr>
            <a:r>
              <a:rPr lang="en-US" sz="2400" dirty="0"/>
              <a:t>Approved window for administration at school is </a:t>
            </a:r>
            <a:r>
              <a:rPr lang="en-US" sz="2400" dirty="0">
                <a:solidFill>
                  <a:schemeClr val="hlink"/>
                </a:solidFill>
              </a:rPr>
              <a:t>1 </a:t>
            </a:r>
            <a:r>
              <a:rPr lang="en-US" sz="2400" dirty="0" err="1">
                <a:solidFill>
                  <a:schemeClr val="hlink"/>
                </a:solidFill>
              </a:rPr>
              <a:t>hr</a:t>
            </a:r>
            <a:r>
              <a:rPr lang="en-US" sz="2400" dirty="0"/>
              <a:t> before until </a:t>
            </a:r>
            <a:r>
              <a:rPr lang="en-US" sz="2400" dirty="0">
                <a:solidFill>
                  <a:schemeClr val="hlink"/>
                </a:solidFill>
              </a:rPr>
              <a:t>1 </a:t>
            </a:r>
            <a:r>
              <a:rPr lang="en-US" sz="2400" dirty="0" err="1">
                <a:solidFill>
                  <a:schemeClr val="hlink"/>
                </a:solidFill>
              </a:rPr>
              <a:t>hr</a:t>
            </a:r>
            <a:r>
              <a:rPr lang="en-US" sz="2400" dirty="0"/>
              <a:t> after prescribed time (2 </a:t>
            </a:r>
            <a:r>
              <a:rPr lang="en-US" sz="2400" dirty="0" err="1"/>
              <a:t>hr</a:t>
            </a:r>
            <a:r>
              <a:rPr lang="en-US" sz="2400" dirty="0"/>
              <a:t> window of time)</a:t>
            </a:r>
          </a:p>
          <a:p>
            <a:pPr eaLnBrk="1" hangingPunct="1">
              <a:lnSpc>
                <a:spcPct val="90000"/>
              </a:lnSpc>
              <a:buFont typeface="Wingdings" pitchFamily="2" charset="2"/>
              <a:buNone/>
              <a:defRPr/>
            </a:pPr>
            <a:endParaRPr lang="en-US" sz="1200" dirty="0"/>
          </a:p>
          <a:p>
            <a:pPr eaLnBrk="1" hangingPunct="1">
              <a:lnSpc>
                <a:spcPct val="90000"/>
              </a:lnSpc>
              <a:defRPr/>
            </a:pPr>
            <a:r>
              <a:rPr lang="en-US" sz="2400" dirty="0"/>
              <a:t>Exception: Medications that must be given at meal times (i.e. Reglan 30 minutes before meals)</a:t>
            </a:r>
          </a:p>
          <a:p>
            <a:pPr eaLnBrk="1" hangingPunct="1">
              <a:lnSpc>
                <a:spcPct val="90000"/>
              </a:lnSpc>
              <a:buFont typeface="Wingdings" pitchFamily="2" charset="2"/>
              <a:buNone/>
              <a:defRPr/>
            </a:pPr>
            <a:endParaRPr lang="en-US" sz="1200" dirty="0"/>
          </a:p>
          <a:p>
            <a:pPr eaLnBrk="1" hangingPunct="1">
              <a:lnSpc>
                <a:spcPct val="90000"/>
              </a:lnSpc>
              <a:defRPr/>
            </a:pPr>
            <a:r>
              <a:rPr lang="en-US" sz="2400" dirty="0"/>
              <a:t>Use tick sheet to prevent missed doses.  Use of tick sheet is NOT optional.</a:t>
            </a:r>
          </a:p>
          <a:p>
            <a:pPr eaLnBrk="1" hangingPunct="1">
              <a:lnSpc>
                <a:spcPct val="90000"/>
              </a:lnSpc>
              <a:buFont typeface="Wingdings" pitchFamily="2" charset="2"/>
              <a:buNone/>
              <a:defRPr/>
            </a:pPr>
            <a:endParaRPr lang="en-US" sz="2400" dirty="0"/>
          </a:p>
        </p:txBody>
      </p:sp>
      <p:pic>
        <p:nvPicPr>
          <p:cNvPr id="331779" name="Picture 4" descr="j0199371"/>
          <p:cNvPicPr>
            <a:picLocks noGrp="1" noChangeAspect="1" noChangeArrowheads="1"/>
          </p:cNvPicPr>
          <p:nvPr>
            <p:ph type="clipArt" sz="half" idx="2"/>
          </p:nvPr>
        </p:nvPicPr>
        <p:blipFill>
          <a:blip r:embed="rId3" cstate="print"/>
          <a:srcRect/>
          <a:stretch>
            <a:fillRect/>
          </a:stretch>
        </p:blipFill>
        <p:spPr>
          <a:xfrm>
            <a:off x="6244599" y="381642"/>
            <a:ext cx="2598738" cy="3200400"/>
          </a:xfrm>
        </p:spPr>
      </p:pic>
      <p:sp>
        <p:nvSpPr>
          <p:cNvPr id="331780" name="Text Box 5"/>
          <p:cNvSpPr txBox="1">
            <a:spLocks noChangeArrowheads="1"/>
          </p:cNvSpPr>
          <p:nvPr/>
        </p:nvSpPr>
        <p:spPr bwMode="auto">
          <a:xfrm>
            <a:off x="5939631" y="3581400"/>
            <a:ext cx="2895600" cy="1938992"/>
          </a:xfrm>
          <a:prstGeom prst="rect">
            <a:avLst/>
          </a:prstGeom>
          <a:noFill/>
          <a:ln w="9525">
            <a:noFill/>
            <a:miter lim="800000"/>
            <a:headEnd/>
            <a:tailEnd/>
          </a:ln>
        </p:spPr>
        <p:txBody>
          <a:bodyPr>
            <a:spAutoFit/>
          </a:bodyPr>
          <a:lstStyle/>
          <a:p>
            <a:pPr algn="ctr"/>
            <a:r>
              <a:rPr lang="en-US" sz="2400" b="1" dirty="0">
                <a:solidFill>
                  <a:srgbClr val="C00000"/>
                </a:solidFill>
                <a:latin typeface="Tahoma" pitchFamily="34" charset="0"/>
                <a:cs typeface="Arial" charset="0"/>
              </a:rPr>
              <a:t>Any medication given outside of the 2 hour window is a medication error.</a:t>
            </a:r>
          </a:p>
        </p:txBody>
      </p:sp>
    </p:spTree>
    <p:extLst>
      <p:ext uri="{BB962C8B-B14F-4D97-AF65-F5344CB8AC3E}">
        <p14:creationId xmlns:p14="http://schemas.microsoft.com/office/powerpoint/2010/main" val="2757281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97523" y="76201"/>
            <a:ext cx="8446477" cy="703262"/>
          </a:xfrm>
        </p:spPr>
        <p:txBody>
          <a:bodyPr>
            <a:normAutofit fontScale="90000"/>
          </a:bodyPr>
          <a:lstStyle/>
          <a:p>
            <a:pPr eaLnBrk="1" hangingPunct="1">
              <a:defRPr/>
            </a:pPr>
            <a:r>
              <a:rPr lang="en-US" sz="4000" dirty="0"/>
              <a:t>Student Medication Record (SMR)</a:t>
            </a:r>
            <a:endParaRPr lang="en-US" sz="4000" b="1" dirty="0"/>
          </a:p>
        </p:txBody>
      </p:sp>
      <p:sp>
        <p:nvSpPr>
          <p:cNvPr id="35843" name="Rectangle 3"/>
          <p:cNvSpPr>
            <a:spLocks noGrp="1" noChangeArrowheads="1"/>
          </p:cNvSpPr>
          <p:nvPr>
            <p:ph idx="1"/>
          </p:nvPr>
        </p:nvSpPr>
        <p:spPr>
          <a:xfrm>
            <a:off x="533400" y="990600"/>
            <a:ext cx="8001000" cy="5087937"/>
          </a:xfrm>
        </p:spPr>
        <p:txBody>
          <a:bodyPr>
            <a:normAutofit fontScale="77500" lnSpcReduction="20000"/>
          </a:bodyPr>
          <a:lstStyle/>
          <a:p>
            <a:pPr eaLnBrk="1" hangingPunct="1">
              <a:defRPr/>
            </a:pPr>
            <a:r>
              <a:rPr lang="en-US" sz="2800" dirty="0"/>
              <a:t>An SMR must be initiated for each student’s medication. This is kept in the medication book.  </a:t>
            </a:r>
          </a:p>
          <a:p>
            <a:pPr eaLnBrk="1" hangingPunct="1">
              <a:defRPr/>
            </a:pPr>
            <a:r>
              <a:rPr lang="en-US" sz="2800" dirty="0"/>
              <a:t>Clinic staff will store completed/outdated SMRs by scanning and attaching in the student’s Medical Tab in Focus Student Information System and then filing it in student’s Cumulative School Health Record or storing it in the clinic forms box in a secure location. </a:t>
            </a:r>
          </a:p>
          <a:p>
            <a:pPr eaLnBrk="1" hangingPunct="1">
              <a:defRPr/>
            </a:pPr>
            <a:r>
              <a:rPr lang="en-US" sz="2800" dirty="0"/>
              <a:t>To transfer students within the District, scan and attach SMR and Dispersion of Medication Form in student’s Medical tab in Focus and them place SMR and Dispersion of Medication  Form in student’s Cumulative Health Record Folder and send to receiving school.</a:t>
            </a:r>
            <a:endParaRPr lang="en-US" sz="2800" dirty="0">
              <a:solidFill>
                <a:srgbClr val="FF0000"/>
              </a:solidFill>
            </a:endParaRPr>
          </a:p>
          <a:p>
            <a:pPr>
              <a:defRPr/>
            </a:pPr>
            <a:r>
              <a:rPr lang="en-US" sz="2800" dirty="0"/>
              <a:t>Current SMR templates are available in the clinic forms folder online at</a:t>
            </a:r>
            <a:r>
              <a:rPr lang="en-US" dirty="0"/>
              <a:t>: </a:t>
            </a:r>
            <a:r>
              <a:rPr lang="en-US" sz="2000" b="1" dirty="0">
                <a:solidFill>
                  <a:srgbClr val="C00000"/>
                </a:solidFill>
              </a:rPr>
              <a:t>https://www.escambiaschools.org/health_services</a:t>
            </a:r>
            <a:endParaRPr lang="en-US" sz="2000" dirty="0">
              <a:solidFill>
                <a:srgbClr val="C00000"/>
              </a:solidFill>
            </a:endParaRPr>
          </a:p>
        </p:txBody>
      </p:sp>
    </p:spTree>
    <p:extLst>
      <p:ext uri="{BB962C8B-B14F-4D97-AF65-F5344CB8AC3E}">
        <p14:creationId xmlns:p14="http://schemas.microsoft.com/office/powerpoint/2010/main" val="3177957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381000" y="0"/>
            <a:ext cx="8153400" cy="533400"/>
          </a:xfrm>
        </p:spPr>
        <p:txBody>
          <a:bodyPr>
            <a:normAutofit fontScale="90000"/>
          </a:bodyPr>
          <a:lstStyle/>
          <a:p>
            <a:pPr eaLnBrk="1" hangingPunct="1">
              <a:defRPr/>
            </a:pPr>
            <a:br>
              <a:rPr lang="en-US" sz="2800" dirty="0"/>
            </a:br>
            <a:r>
              <a:rPr lang="en-US" sz="2800" dirty="0"/>
              <a:t>        </a:t>
            </a:r>
            <a:endParaRPr lang="en-US" sz="3200" dirty="0"/>
          </a:p>
        </p:txBody>
      </p:sp>
      <p:sp>
        <p:nvSpPr>
          <p:cNvPr id="30722" name="Rectangle 4"/>
          <p:cNvSpPr>
            <a:spLocks noChangeArrowheads="1"/>
          </p:cNvSpPr>
          <p:nvPr/>
        </p:nvSpPr>
        <p:spPr bwMode="auto">
          <a:xfrm>
            <a:off x="685800" y="133288"/>
            <a:ext cx="3678822" cy="6524863"/>
          </a:xfrm>
          <a:prstGeom prst="rect">
            <a:avLst/>
          </a:prstGeom>
          <a:noFill/>
          <a:ln w="9525">
            <a:noFill/>
            <a:miter lim="800000"/>
            <a:headEnd/>
            <a:tailEnd/>
          </a:ln>
        </p:spPr>
        <p:txBody>
          <a:bodyPr wrap="square" anchor="ctr">
            <a:spAutoFit/>
          </a:bodyPr>
          <a:lstStyle/>
          <a:p>
            <a:pPr algn="ctr" eaLnBrk="0" hangingPunct="0"/>
            <a:endParaRPr lang="en-US" sz="2800" b="1" u="sng" dirty="0"/>
          </a:p>
          <a:p>
            <a:pPr algn="ctr" eaLnBrk="0" hangingPunct="0"/>
            <a:endParaRPr lang="en-US" sz="2800" b="1" u="sng" dirty="0"/>
          </a:p>
          <a:p>
            <a:pPr algn="ctr" eaLnBrk="0" hangingPunct="0"/>
            <a:r>
              <a:rPr lang="en-US" sz="2800" b="1" u="sng" dirty="0"/>
              <a:t>Dispersion of Medication Form </a:t>
            </a:r>
          </a:p>
          <a:p>
            <a:pPr algn="ctr" eaLnBrk="0" hangingPunct="0"/>
            <a:endParaRPr lang="en-US" sz="2800" b="1" u="sng" dirty="0"/>
          </a:p>
          <a:p>
            <a:pPr algn="ctr" eaLnBrk="0" hangingPunct="0"/>
            <a:r>
              <a:rPr lang="en-US" sz="2000" dirty="0"/>
              <a:t>The current form is dated July 11, 2025 and is available in school clinics and on the District website:    </a:t>
            </a:r>
            <a:r>
              <a:rPr lang="en-US" sz="2000" dirty="0">
                <a:hlinkClick r:id="rId4"/>
              </a:rPr>
              <a:t>https://www.escambiaschools.org/health_services</a:t>
            </a:r>
            <a:r>
              <a:rPr lang="en-US" sz="2000" dirty="0"/>
              <a:t> </a:t>
            </a:r>
            <a:endParaRPr lang="en-US" sz="2000" dirty="0">
              <a:solidFill>
                <a:srgbClr val="FF0000"/>
              </a:solidFill>
            </a:endParaRPr>
          </a:p>
          <a:p>
            <a:pPr algn="ctr" eaLnBrk="0" hangingPunct="0"/>
            <a:r>
              <a:rPr lang="en-US" sz="2000" dirty="0"/>
              <a:t>Maintain properly signed Dispersion of Medication Form in the Medication Administration Book.</a:t>
            </a:r>
          </a:p>
          <a:p>
            <a:pPr lvl="1" algn="ctr" eaLnBrk="0" hangingPunct="0"/>
            <a:endParaRPr lang="en-US" sz="2000" dirty="0"/>
          </a:p>
          <a:p>
            <a:pPr lvl="1" algn="ctr" eaLnBrk="0" hangingPunct="0"/>
            <a:endParaRPr lang="en-US" sz="2000" dirty="0">
              <a:solidFill>
                <a:srgbClr val="FFFF00"/>
              </a:solidFill>
            </a:endParaRPr>
          </a:p>
          <a:p>
            <a:pPr lvl="1" algn="ctr" eaLnBrk="0" hangingPunct="0"/>
            <a:endParaRPr lang="en-US" sz="2000" dirty="0">
              <a:solidFill>
                <a:srgbClr val="FFFF00"/>
              </a:solidFill>
            </a:endParaRPr>
          </a:p>
          <a:p>
            <a:pPr lvl="1" algn="ctr" eaLnBrk="0" hangingPunct="0"/>
            <a:r>
              <a:rPr lang="en-US" dirty="0"/>
              <a:t> </a:t>
            </a:r>
          </a:p>
        </p:txBody>
      </p:sp>
      <p:graphicFrame>
        <p:nvGraphicFramePr>
          <p:cNvPr id="5" name="Object 4">
            <a:extLst>
              <a:ext uri="{FF2B5EF4-FFF2-40B4-BE49-F238E27FC236}">
                <a16:creationId xmlns:a16="http://schemas.microsoft.com/office/drawing/2014/main" id="{483C2724-61F1-4A04-9CCB-1EDC8CC37819}"/>
              </a:ext>
            </a:extLst>
          </p:cNvPr>
          <p:cNvGraphicFramePr>
            <a:graphicFrameLocks noChangeAspect="1"/>
          </p:cNvGraphicFramePr>
          <p:nvPr>
            <p:extLst>
              <p:ext uri="{D42A27DB-BD31-4B8C-83A1-F6EECF244321}">
                <p14:modId xmlns:p14="http://schemas.microsoft.com/office/powerpoint/2010/main" val="3054608655"/>
              </p:ext>
            </p:extLst>
          </p:nvPr>
        </p:nvGraphicFramePr>
        <p:xfrm>
          <a:off x="5332413" y="1397000"/>
          <a:ext cx="3471862" cy="4819650"/>
        </p:xfrm>
        <a:graphic>
          <a:graphicData uri="http://schemas.openxmlformats.org/presentationml/2006/ole">
            <mc:AlternateContent xmlns:mc="http://schemas.openxmlformats.org/markup-compatibility/2006">
              <mc:Choice xmlns:v="urn:schemas-microsoft-com:vml" Requires="v">
                <p:oleObj spid="_x0000_s2055" name="Document" r:id="rId5" imgW="6872357" imgH="9514259" progId="Word.Document.12">
                  <p:embed/>
                </p:oleObj>
              </mc:Choice>
              <mc:Fallback>
                <p:oleObj name="Document" r:id="rId5" imgW="6872357" imgH="9514259" progId="Word.Document.12">
                  <p:embed/>
                  <p:pic>
                    <p:nvPicPr>
                      <p:cNvPr id="0" name=""/>
                      <p:cNvPicPr/>
                      <p:nvPr/>
                    </p:nvPicPr>
                    <p:blipFill>
                      <a:blip r:embed="rId6"/>
                      <a:stretch>
                        <a:fillRect/>
                      </a:stretch>
                    </p:blipFill>
                    <p:spPr>
                      <a:xfrm>
                        <a:off x="5332413" y="1397000"/>
                        <a:ext cx="3471862" cy="4819650"/>
                      </a:xfrm>
                      <a:prstGeom prst="rect">
                        <a:avLst/>
                      </a:prstGeom>
                    </p:spPr>
                  </p:pic>
                </p:oleObj>
              </mc:Fallback>
            </mc:AlternateContent>
          </a:graphicData>
        </a:graphic>
      </p:graphicFrame>
      <p:pic>
        <p:nvPicPr>
          <p:cNvPr id="2053" name="image1.png">
            <a:extLst>
              <a:ext uri="{FF2B5EF4-FFF2-40B4-BE49-F238E27FC236}">
                <a16:creationId xmlns:a16="http://schemas.microsoft.com/office/drawing/2014/main" id="{13886735-F89E-40F9-A41B-E18C7466552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8425" y="69850"/>
            <a:ext cx="74295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654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371600" y="387350"/>
            <a:ext cx="7299325" cy="688975"/>
          </a:xfrm>
        </p:spPr>
        <p:txBody>
          <a:bodyPr>
            <a:normAutofit/>
          </a:bodyPr>
          <a:lstStyle/>
          <a:p>
            <a:pPr eaLnBrk="1" hangingPunct="1">
              <a:defRPr/>
            </a:pPr>
            <a:r>
              <a:rPr lang="en-US" dirty="0"/>
              <a:t>Record Keeping &amp; Reporting</a:t>
            </a:r>
          </a:p>
        </p:txBody>
      </p:sp>
      <p:sp>
        <p:nvSpPr>
          <p:cNvPr id="32771" name="Rectangle 3"/>
          <p:cNvSpPr>
            <a:spLocks noGrp="1" noChangeArrowheads="1"/>
          </p:cNvSpPr>
          <p:nvPr>
            <p:ph idx="1"/>
          </p:nvPr>
        </p:nvSpPr>
        <p:spPr>
          <a:xfrm>
            <a:off x="762000" y="990600"/>
            <a:ext cx="8077200" cy="6019800"/>
          </a:xfrm>
        </p:spPr>
        <p:txBody>
          <a:bodyPr/>
          <a:lstStyle/>
          <a:p>
            <a:pPr eaLnBrk="1" hangingPunct="1">
              <a:lnSpc>
                <a:spcPct val="90000"/>
              </a:lnSpc>
              <a:defRPr/>
            </a:pPr>
            <a:r>
              <a:rPr lang="en-US" sz="2800" dirty="0"/>
              <a:t>Each school is required to maintain a medication book. You may separate scheduled medications from PRN medications. </a:t>
            </a:r>
          </a:p>
          <a:p>
            <a:pPr eaLnBrk="1" hangingPunct="1">
              <a:lnSpc>
                <a:spcPct val="90000"/>
              </a:lnSpc>
              <a:defRPr/>
            </a:pPr>
            <a:r>
              <a:rPr lang="en-US" sz="2800" dirty="0"/>
              <a:t>Medication book contains:</a:t>
            </a:r>
          </a:p>
          <a:p>
            <a:pPr lvl="1" eaLnBrk="1" hangingPunct="1">
              <a:lnSpc>
                <a:spcPct val="90000"/>
              </a:lnSpc>
              <a:defRPr/>
            </a:pPr>
            <a:r>
              <a:rPr lang="en-US" dirty="0"/>
              <a:t>Alpha Index</a:t>
            </a:r>
          </a:p>
          <a:p>
            <a:pPr lvl="1" eaLnBrk="1" hangingPunct="1">
              <a:lnSpc>
                <a:spcPct val="90000"/>
              </a:lnSpc>
              <a:defRPr/>
            </a:pPr>
            <a:r>
              <a:rPr lang="en-US" dirty="0"/>
              <a:t>Dispersion of Medication Form on the left, the Student Medication Record (SMR) facing it on the right</a:t>
            </a:r>
          </a:p>
          <a:p>
            <a:pPr lvl="1" eaLnBrk="1" hangingPunct="1">
              <a:lnSpc>
                <a:spcPct val="90000"/>
              </a:lnSpc>
              <a:defRPr/>
            </a:pPr>
            <a:r>
              <a:rPr lang="en-US" dirty="0"/>
              <a:t>Medication Training Acknowledgement and Competency Checklist Form</a:t>
            </a:r>
          </a:p>
          <a:p>
            <a:pPr lvl="1" eaLnBrk="1" hangingPunct="1">
              <a:lnSpc>
                <a:spcPct val="90000"/>
              </a:lnSpc>
              <a:defRPr/>
            </a:pPr>
            <a:r>
              <a:rPr lang="en-US" dirty="0"/>
              <a:t>School Medical Emergency Information Form</a:t>
            </a:r>
          </a:p>
          <a:p>
            <a:pPr lvl="1" eaLnBrk="1" hangingPunct="1">
              <a:lnSpc>
                <a:spcPct val="90000"/>
              </a:lnSpc>
              <a:defRPr/>
            </a:pPr>
            <a:r>
              <a:rPr lang="en-US" dirty="0"/>
              <a:t>Copies of CPR/First Aid provider cards</a:t>
            </a:r>
          </a:p>
          <a:p>
            <a:pPr lvl="1" eaLnBrk="1" hangingPunct="1">
              <a:lnSpc>
                <a:spcPct val="90000"/>
              </a:lnSpc>
              <a:defRPr/>
            </a:pPr>
            <a:r>
              <a:rPr lang="en-US" dirty="0"/>
              <a:t>Medication Destruction Worksheet</a:t>
            </a:r>
          </a:p>
          <a:p>
            <a:pPr lvl="1" eaLnBrk="1" hangingPunct="1">
              <a:lnSpc>
                <a:spcPct val="90000"/>
              </a:lnSpc>
              <a:defRPr/>
            </a:pPr>
            <a:r>
              <a:rPr lang="en-US" dirty="0"/>
              <a:t>Medication Error/Event Form</a:t>
            </a:r>
          </a:p>
          <a:p>
            <a:pPr lvl="1" eaLnBrk="1" hangingPunct="1">
              <a:lnSpc>
                <a:spcPct val="90000"/>
              </a:lnSpc>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28600" y="381000"/>
            <a:ext cx="7924800" cy="1066800"/>
          </a:xfrm>
        </p:spPr>
        <p:txBody>
          <a:bodyPr>
            <a:normAutofit fontScale="90000"/>
          </a:bodyPr>
          <a:lstStyle/>
          <a:p>
            <a:pPr eaLnBrk="1" hangingPunct="1">
              <a:defRPr/>
            </a:pPr>
            <a:r>
              <a:rPr lang="en-US" sz="4000" dirty="0"/>
              <a:t>          Errors happen when the </a:t>
            </a:r>
            <a:br>
              <a:rPr lang="en-US" sz="4000" dirty="0"/>
            </a:br>
            <a:r>
              <a:rPr lang="en-US" sz="4000" dirty="0"/>
              <a:t>          </a:t>
            </a:r>
            <a:r>
              <a:rPr lang="en-US" sz="4000" dirty="0">
                <a:solidFill>
                  <a:srgbClr val="C00000"/>
                </a:solidFill>
              </a:rPr>
              <a:t>8 Rights </a:t>
            </a:r>
            <a:r>
              <a:rPr lang="en-US" sz="4000" dirty="0"/>
              <a:t>are not verified</a:t>
            </a:r>
          </a:p>
        </p:txBody>
      </p:sp>
      <p:sp>
        <p:nvSpPr>
          <p:cNvPr id="68611" name="Rectangle 3"/>
          <p:cNvSpPr>
            <a:spLocks noGrp="1" noChangeArrowheads="1"/>
          </p:cNvSpPr>
          <p:nvPr>
            <p:ph idx="1"/>
          </p:nvPr>
        </p:nvSpPr>
        <p:spPr>
          <a:xfrm>
            <a:off x="228600" y="1752600"/>
            <a:ext cx="8686800" cy="4800600"/>
          </a:xfrm>
        </p:spPr>
        <p:txBody>
          <a:bodyPr>
            <a:normAutofit/>
          </a:bodyPr>
          <a:lstStyle/>
          <a:p>
            <a:pPr marL="609600" indent="-609600" eaLnBrk="1" hangingPunct="1">
              <a:lnSpc>
                <a:spcPct val="80000"/>
              </a:lnSpc>
              <a:buSzPct val="85000"/>
              <a:buFont typeface="Arial" charset="0"/>
              <a:buAutoNum type="arabicPeriod"/>
              <a:defRPr/>
            </a:pPr>
            <a:r>
              <a:rPr lang="en-US" dirty="0"/>
              <a:t>Right student? </a:t>
            </a:r>
          </a:p>
          <a:p>
            <a:pPr marL="609600" indent="-609600" eaLnBrk="1" hangingPunct="1">
              <a:lnSpc>
                <a:spcPct val="80000"/>
              </a:lnSpc>
              <a:buSzPct val="85000"/>
              <a:buFont typeface="Arial" charset="0"/>
              <a:buAutoNum type="arabicPeriod"/>
              <a:defRPr/>
            </a:pPr>
            <a:r>
              <a:rPr lang="en-US" dirty="0"/>
              <a:t>Right medication?</a:t>
            </a:r>
          </a:p>
          <a:p>
            <a:pPr marL="609600" indent="-609600" eaLnBrk="1" hangingPunct="1">
              <a:lnSpc>
                <a:spcPct val="80000"/>
              </a:lnSpc>
              <a:buSzPct val="85000"/>
              <a:buFont typeface="Arial" charset="0"/>
              <a:buAutoNum type="arabicPeriod"/>
              <a:defRPr/>
            </a:pPr>
            <a:r>
              <a:rPr lang="en-US" dirty="0"/>
              <a:t>Right dose?</a:t>
            </a:r>
          </a:p>
          <a:p>
            <a:pPr marL="609600" indent="-609600" eaLnBrk="1" hangingPunct="1">
              <a:lnSpc>
                <a:spcPct val="80000"/>
              </a:lnSpc>
              <a:buSzPct val="85000"/>
              <a:buFont typeface="Arial" charset="0"/>
              <a:buAutoNum type="arabicPeriod"/>
              <a:defRPr/>
            </a:pPr>
            <a:r>
              <a:rPr lang="en-US" dirty="0"/>
              <a:t>Right time?</a:t>
            </a:r>
          </a:p>
          <a:p>
            <a:pPr marL="609600" indent="-609600" eaLnBrk="1" hangingPunct="1">
              <a:lnSpc>
                <a:spcPct val="80000"/>
              </a:lnSpc>
              <a:buSzPct val="85000"/>
              <a:buFont typeface="Arial" charset="0"/>
              <a:buAutoNum type="arabicPeriod"/>
              <a:defRPr/>
            </a:pPr>
            <a:r>
              <a:rPr lang="en-US" dirty="0"/>
              <a:t>Right route (by mouth, injection, </a:t>
            </a:r>
            <a:r>
              <a:rPr lang="en-US" dirty="0" err="1"/>
              <a:t>etc</a:t>
            </a:r>
            <a:r>
              <a:rPr lang="en-US" dirty="0"/>
              <a:t>)?</a:t>
            </a:r>
          </a:p>
          <a:p>
            <a:pPr marL="609600" indent="-609600" eaLnBrk="1" hangingPunct="1">
              <a:lnSpc>
                <a:spcPct val="80000"/>
              </a:lnSpc>
              <a:buSzPct val="85000"/>
              <a:buFont typeface="Arial" charset="0"/>
              <a:buAutoNum type="arabicPeriod"/>
              <a:defRPr/>
            </a:pPr>
            <a:r>
              <a:rPr lang="en-US" dirty="0"/>
              <a:t>Right documentation?</a:t>
            </a:r>
          </a:p>
          <a:p>
            <a:pPr marL="609600" indent="-609600" eaLnBrk="1" hangingPunct="1">
              <a:lnSpc>
                <a:spcPct val="80000"/>
              </a:lnSpc>
              <a:buSzPct val="85000"/>
              <a:buFont typeface="Arial" charset="0"/>
              <a:buAutoNum type="arabicPeriod"/>
              <a:defRPr/>
            </a:pPr>
            <a:r>
              <a:rPr lang="en-US" dirty="0"/>
              <a:t>Right expiration date?</a:t>
            </a:r>
          </a:p>
          <a:p>
            <a:pPr marL="609600" indent="-609600" eaLnBrk="1" hangingPunct="1">
              <a:lnSpc>
                <a:spcPct val="80000"/>
              </a:lnSpc>
              <a:buSzPct val="85000"/>
              <a:buFont typeface="Arial" charset="0"/>
              <a:buAutoNum type="arabicPeriod"/>
              <a:defRPr/>
            </a:pPr>
            <a:r>
              <a:rPr lang="en-US" dirty="0"/>
              <a:t>Student has right to refuse. (Do not offer this an option, but do not force a student to take medication. Contact parent if student refuses medication).</a:t>
            </a:r>
            <a:endParaRPr lang="en-US" sz="2000" dirty="0"/>
          </a:p>
          <a:p>
            <a:pPr marL="609600" indent="-609600" eaLnBrk="1" hangingPunct="1">
              <a:lnSpc>
                <a:spcPct val="80000"/>
              </a:lnSpc>
              <a:buFont typeface="Arial" charset="0"/>
              <a:buNone/>
              <a:defRPr/>
            </a:pPr>
            <a:r>
              <a:rPr lang="en-US" b="1" dirty="0">
                <a:solidFill>
                  <a:srgbClr val="C00000"/>
                </a:solidFill>
              </a:rPr>
              <a:t>         Administer the medication only after you have verified all questions. You cannot safely administer medications without opening the medication book to view the authorizations – </a:t>
            </a:r>
          </a:p>
          <a:p>
            <a:pPr marL="609600" indent="-609600" eaLnBrk="1" hangingPunct="1">
              <a:lnSpc>
                <a:spcPct val="80000"/>
              </a:lnSpc>
              <a:buFont typeface="Arial" charset="0"/>
              <a:buNone/>
              <a:defRPr/>
            </a:pPr>
            <a:r>
              <a:rPr lang="en-US" sz="2400" b="1" dirty="0">
                <a:solidFill>
                  <a:srgbClr val="C00000"/>
                </a:solidFill>
              </a:rPr>
              <a:t>         EVERY STUDENT, EVERY DOSE!</a:t>
            </a:r>
          </a:p>
        </p:txBody>
      </p:sp>
    </p:spTree>
    <p:extLst>
      <p:ext uri="{BB962C8B-B14F-4D97-AF65-F5344CB8AC3E}">
        <p14:creationId xmlns:p14="http://schemas.microsoft.com/office/powerpoint/2010/main" val="3119484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a:t>Help prevent wrong dose</a:t>
            </a:r>
          </a:p>
        </p:txBody>
      </p:sp>
      <p:pic>
        <p:nvPicPr>
          <p:cNvPr id="329731" name="Picture 4" descr="j0276912"/>
          <p:cNvPicPr>
            <a:picLocks noGrp="1" noChangeAspect="1" noChangeArrowheads="1"/>
          </p:cNvPicPr>
          <p:nvPr>
            <p:ph type="clipArt" sz="half" idx="1"/>
          </p:nvPr>
        </p:nvPicPr>
        <p:blipFill>
          <a:blip r:embed="rId3" cstate="print"/>
          <a:srcRect/>
          <a:stretch>
            <a:fillRect/>
          </a:stretch>
        </p:blipFill>
        <p:spPr>
          <a:xfrm>
            <a:off x="381000" y="2286000"/>
            <a:ext cx="3660775" cy="2787650"/>
          </a:xfrm>
        </p:spPr>
      </p:pic>
      <p:sp>
        <p:nvSpPr>
          <p:cNvPr id="22531" name="Rectangle 3"/>
          <p:cNvSpPr>
            <a:spLocks noGrp="1" noChangeArrowheads="1"/>
          </p:cNvSpPr>
          <p:nvPr>
            <p:ph type="body" sz="half" idx="2"/>
          </p:nvPr>
        </p:nvSpPr>
        <p:spPr>
          <a:xfrm>
            <a:off x="4038600" y="1752600"/>
            <a:ext cx="4724400" cy="4530725"/>
          </a:xfrm>
        </p:spPr>
        <p:txBody>
          <a:bodyPr/>
          <a:lstStyle/>
          <a:p>
            <a:pPr eaLnBrk="1" hangingPunct="1">
              <a:defRPr/>
            </a:pPr>
            <a:r>
              <a:rPr lang="en-US" sz="2800"/>
              <a:t>Messages from parents regarding medication changes should be delivered directly to the clinic staff.</a:t>
            </a:r>
          </a:p>
          <a:p>
            <a:pPr eaLnBrk="1" hangingPunct="1">
              <a:defRPr/>
            </a:pPr>
            <a:r>
              <a:rPr lang="en-US" sz="2800"/>
              <a:t>If message is received by other personnel, it must be </a:t>
            </a:r>
            <a:r>
              <a:rPr lang="en-US" sz="2800" b="1" u="sng"/>
              <a:t>immediately</a:t>
            </a:r>
            <a:r>
              <a:rPr lang="en-US" sz="2800"/>
              <a:t> reported to the clinic staff.</a:t>
            </a:r>
          </a:p>
        </p:txBody>
      </p:sp>
    </p:spTree>
    <p:extLst>
      <p:ext uri="{BB962C8B-B14F-4D97-AF65-F5344CB8AC3E}">
        <p14:creationId xmlns:p14="http://schemas.microsoft.com/office/powerpoint/2010/main" val="1125081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52400"/>
            <a:ext cx="8458200" cy="990601"/>
          </a:xfrm>
        </p:spPr>
        <p:txBody>
          <a:bodyPr/>
          <a:lstStyle/>
          <a:p>
            <a:pPr eaLnBrk="1" hangingPunct="1">
              <a:defRPr/>
            </a:pPr>
            <a:r>
              <a:rPr lang="en-US" dirty="0"/>
              <a:t>Documenting Medication Errors</a:t>
            </a:r>
          </a:p>
        </p:txBody>
      </p:sp>
      <p:sp>
        <p:nvSpPr>
          <p:cNvPr id="30723" name="Rectangle 3"/>
          <p:cNvSpPr>
            <a:spLocks noGrp="1" noChangeArrowheads="1"/>
          </p:cNvSpPr>
          <p:nvPr>
            <p:ph idx="1"/>
          </p:nvPr>
        </p:nvSpPr>
        <p:spPr>
          <a:xfrm>
            <a:off x="457200" y="1143001"/>
            <a:ext cx="8229600" cy="5105400"/>
          </a:xfrm>
        </p:spPr>
        <p:txBody>
          <a:bodyPr>
            <a:normAutofit fontScale="92500" lnSpcReduction="20000"/>
          </a:bodyPr>
          <a:lstStyle/>
          <a:p>
            <a:pPr>
              <a:defRPr/>
            </a:pPr>
            <a:r>
              <a:rPr lang="en-US" sz="2800" dirty="0"/>
              <a:t>If a medication error occurs, complete a Medication Error form (blank forms are kept in the medication book or are available on the Health Services page of the District website) and submit within 24 hours to Health Services Coordinator (fax 850-469-5346).</a:t>
            </a:r>
          </a:p>
          <a:p>
            <a:pPr eaLnBrk="1" hangingPunct="1">
              <a:buFont typeface="Wingdings" pitchFamily="2" charset="2"/>
              <a:buNone/>
              <a:defRPr/>
            </a:pPr>
            <a:endParaRPr lang="en-US" sz="1800" dirty="0"/>
          </a:p>
          <a:p>
            <a:pPr eaLnBrk="1" hangingPunct="1">
              <a:defRPr/>
            </a:pPr>
            <a:r>
              <a:rPr lang="en-US" sz="2800" dirty="0"/>
              <a:t>Medication errors and adverse reactions must be documented on Student Treatment Record by health staff. District staff use the Daily Visit Log in Focus Student Information System.</a:t>
            </a:r>
          </a:p>
          <a:p>
            <a:pPr eaLnBrk="1" hangingPunct="1">
              <a:buFont typeface="Wingdings" pitchFamily="2" charset="2"/>
              <a:buNone/>
              <a:defRPr/>
            </a:pPr>
            <a:endParaRPr lang="en-US" sz="1400" dirty="0"/>
          </a:p>
          <a:p>
            <a:pPr eaLnBrk="1" hangingPunct="1">
              <a:defRPr/>
            </a:pPr>
            <a:r>
              <a:rPr lang="en-US" sz="2800" dirty="0">
                <a:solidFill>
                  <a:srgbClr val="C00000"/>
                </a:solidFill>
              </a:rPr>
              <a:t>Alert: Notify principal, school nurse, parent (and physician if indicated) of error or event.</a:t>
            </a:r>
          </a:p>
          <a:p>
            <a:pPr eaLnBrk="1" hangingPunct="1">
              <a:buFont typeface="Wingdings" pitchFamily="2" charset="2"/>
              <a:buNone/>
              <a:defRPr/>
            </a:pPr>
            <a:endParaRPr lang="en-US" sz="2800" dirty="0">
              <a:solidFill>
                <a:srgbClr val="FFFF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7200" y="303213"/>
            <a:ext cx="8229600" cy="915987"/>
          </a:xfrm>
        </p:spPr>
        <p:txBody>
          <a:bodyPr>
            <a:normAutofit fontScale="90000"/>
          </a:bodyPr>
          <a:lstStyle/>
          <a:p>
            <a:pPr eaLnBrk="1" hangingPunct="1">
              <a:defRPr/>
            </a:pPr>
            <a:r>
              <a:rPr lang="en-US" sz="4000" b="1" dirty="0"/>
              <a:t>Responding to Medication Emergencies</a:t>
            </a:r>
          </a:p>
        </p:txBody>
      </p:sp>
      <p:sp>
        <p:nvSpPr>
          <p:cNvPr id="113667" name="Rectangle 3"/>
          <p:cNvSpPr>
            <a:spLocks noGrp="1" noChangeArrowheads="1"/>
          </p:cNvSpPr>
          <p:nvPr>
            <p:ph idx="1"/>
          </p:nvPr>
        </p:nvSpPr>
        <p:spPr>
          <a:xfrm>
            <a:off x="457200" y="1219200"/>
            <a:ext cx="8229600" cy="5257800"/>
          </a:xfrm>
        </p:spPr>
        <p:txBody>
          <a:bodyPr/>
          <a:lstStyle/>
          <a:p>
            <a:pPr eaLnBrk="1" hangingPunct="1">
              <a:defRPr/>
            </a:pPr>
            <a:r>
              <a:rPr lang="en-US" sz="2800" dirty="0"/>
              <a:t>Never leave student alone.</a:t>
            </a:r>
          </a:p>
          <a:p>
            <a:pPr eaLnBrk="1" hangingPunct="1">
              <a:defRPr/>
            </a:pPr>
            <a:r>
              <a:rPr lang="en-US" sz="2800" dirty="0"/>
              <a:t>Notify parent and principal immediately, and school nurse if available.</a:t>
            </a:r>
          </a:p>
          <a:p>
            <a:pPr eaLnBrk="1" hangingPunct="1">
              <a:defRPr/>
            </a:pPr>
            <a:r>
              <a:rPr lang="en-US" sz="2800" dirty="0"/>
              <a:t>Initiate 911 call, if indicated.</a:t>
            </a:r>
          </a:p>
          <a:p>
            <a:pPr eaLnBrk="1" hangingPunct="1">
              <a:defRPr/>
            </a:pPr>
            <a:r>
              <a:rPr lang="en-US" sz="2800" dirty="0"/>
              <a:t>If  student is sent to emergency room, send a copy of student’s emergency contact information. </a:t>
            </a:r>
          </a:p>
          <a:p>
            <a:pPr eaLnBrk="1" hangingPunct="1">
              <a:defRPr/>
            </a:pPr>
            <a:r>
              <a:rPr lang="en-US" sz="2800" dirty="0"/>
              <a:t>Document on SMR comment section on back of page -  Health staff will document in Daily Visit Log of Focus.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defRPr/>
            </a:pPr>
            <a:r>
              <a:rPr lang="en-US"/>
              <a:t>Introduction</a:t>
            </a:r>
          </a:p>
        </p:txBody>
      </p:sp>
      <p:sp>
        <p:nvSpPr>
          <p:cNvPr id="61443" name="Rectangle 3"/>
          <p:cNvSpPr>
            <a:spLocks noGrp="1" noChangeArrowheads="1"/>
          </p:cNvSpPr>
          <p:nvPr>
            <p:ph idx="1"/>
          </p:nvPr>
        </p:nvSpPr>
        <p:spPr/>
        <p:txBody>
          <a:bodyPr>
            <a:normAutofit fontScale="85000" lnSpcReduction="10000"/>
          </a:bodyPr>
          <a:lstStyle/>
          <a:p>
            <a:pPr eaLnBrk="1" hangingPunct="1">
              <a:defRPr/>
            </a:pPr>
            <a:r>
              <a:rPr lang="en-US" sz="3200" dirty="0"/>
              <a:t>This module is designed for staff who have previously completed the Initial Health Services Workshop in person. </a:t>
            </a:r>
          </a:p>
          <a:p>
            <a:pPr eaLnBrk="1" hangingPunct="1">
              <a:defRPr/>
            </a:pPr>
            <a:endParaRPr lang="en-US" sz="3200" dirty="0"/>
          </a:p>
          <a:p>
            <a:pPr eaLnBrk="1" hangingPunct="1">
              <a:defRPr/>
            </a:pPr>
            <a:r>
              <a:rPr lang="en-US" sz="3200" dirty="0"/>
              <a:t>This module, post-test and </a:t>
            </a:r>
            <a:r>
              <a:rPr lang="en-US" sz="3200" b="1" u="sng" dirty="0"/>
              <a:t>check-off of skills by RN </a:t>
            </a:r>
            <a:r>
              <a:rPr lang="en-US" sz="3200" dirty="0"/>
              <a:t>fulfills the annual update requirement for staff administering medications.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normAutofit/>
          </a:bodyPr>
          <a:lstStyle/>
          <a:p>
            <a:pPr eaLnBrk="1" hangingPunct="1">
              <a:defRPr/>
            </a:pPr>
            <a:r>
              <a:rPr lang="en-US" sz="4000" b="1" dirty="0"/>
              <a:t>Emergency Evacuation Plan</a:t>
            </a:r>
          </a:p>
        </p:txBody>
      </p:sp>
      <p:sp>
        <p:nvSpPr>
          <p:cNvPr id="117763" name="Rectangle 3"/>
          <p:cNvSpPr>
            <a:spLocks noGrp="1" noChangeArrowheads="1"/>
          </p:cNvSpPr>
          <p:nvPr>
            <p:ph type="body" sz="half" idx="1"/>
          </p:nvPr>
        </p:nvSpPr>
        <p:spPr>
          <a:xfrm>
            <a:off x="492369" y="1295400"/>
            <a:ext cx="5146431" cy="5334000"/>
          </a:xfrm>
        </p:spPr>
        <p:txBody>
          <a:bodyPr>
            <a:normAutofit fontScale="92500"/>
          </a:bodyPr>
          <a:lstStyle/>
          <a:p>
            <a:pPr eaLnBrk="1" hangingPunct="1">
              <a:lnSpc>
                <a:spcPct val="90000"/>
              </a:lnSpc>
              <a:defRPr/>
            </a:pPr>
            <a:r>
              <a:rPr lang="en-US" sz="3600" dirty="0"/>
              <a:t>Review Emergency Evacuation Plan with School Nurse/Principal to identify your role.</a:t>
            </a:r>
          </a:p>
          <a:p>
            <a:pPr eaLnBrk="1" hangingPunct="1">
              <a:lnSpc>
                <a:spcPct val="90000"/>
              </a:lnSpc>
              <a:defRPr/>
            </a:pPr>
            <a:r>
              <a:rPr lang="en-US" sz="3600" dirty="0"/>
              <a:t>Take emergency medication and medication book when evacuated. </a:t>
            </a:r>
          </a:p>
          <a:p>
            <a:pPr eaLnBrk="1" hangingPunct="1">
              <a:lnSpc>
                <a:spcPct val="90000"/>
              </a:lnSpc>
              <a:defRPr/>
            </a:pPr>
            <a:r>
              <a:rPr lang="en-US" sz="3600" dirty="0"/>
              <a:t>Plan is to be posted in the front office and clinic</a:t>
            </a:r>
          </a:p>
        </p:txBody>
      </p:sp>
      <p:pic>
        <p:nvPicPr>
          <p:cNvPr id="315395" name="Picture 5" descr="MCPE01475_0000[1]"/>
          <p:cNvPicPr>
            <a:picLocks noGrp="1" noChangeAspect="1" noChangeArrowheads="1"/>
          </p:cNvPicPr>
          <p:nvPr>
            <p:ph sz="half" idx="2"/>
          </p:nvPr>
        </p:nvPicPr>
        <p:blipFill>
          <a:blip r:embed="rId3" cstate="print"/>
          <a:srcRect/>
          <a:stretch>
            <a:fillRect/>
          </a:stretch>
        </p:blipFill>
        <p:spPr>
          <a:xfrm>
            <a:off x="5638800" y="1417638"/>
            <a:ext cx="2957512" cy="3463925"/>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Medical Events</a:t>
            </a:r>
          </a:p>
        </p:txBody>
      </p:sp>
      <p:sp>
        <p:nvSpPr>
          <p:cNvPr id="3" name="Content Placeholder 2"/>
          <p:cNvSpPr>
            <a:spLocks noGrp="1"/>
          </p:cNvSpPr>
          <p:nvPr>
            <p:ph idx="1"/>
          </p:nvPr>
        </p:nvSpPr>
        <p:spPr>
          <a:xfrm>
            <a:off x="990600" y="2133601"/>
            <a:ext cx="7315200" cy="4038600"/>
          </a:xfrm>
        </p:spPr>
        <p:txBody>
          <a:bodyPr>
            <a:normAutofit fontScale="92500" lnSpcReduction="20000"/>
          </a:bodyPr>
          <a:lstStyle/>
          <a:p>
            <a:pPr marL="0" indent="0">
              <a:buNone/>
            </a:pPr>
            <a:r>
              <a:rPr lang="en-US" sz="2800" dirty="0"/>
              <a:t>If a serious medical event occurs, particularly if 911 is called, contact the District Health Services Coordinator at 850-469-5456. </a:t>
            </a:r>
          </a:p>
          <a:p>
            <a:pPr marL="0" indent="0">
              <a:buNone/>
            </a:pPr>
            <a:endParaRPr lang="en-US" sz="2800" dirty="0"/>
          </a:p>
          <a:p>
            <a:pPr marL="0" indent="0">
              <a:buNone/>
            </a:pPr>
            <a:r>
              <a:rPr lang="en-US" sz="2800" dirty="0"/>
              <a:t>Then, complete a Medical Event Form (blank forms kept in the medication book or are available on the Health Services page of the District website) and fax it to the District Health Services Coordinator at 850-469-5346.</a:t>
            </a:r>
          </a:p>
        </p:txBody>
      </p:sp>
    </p:spTree>
    <p:extLst>
      <p:ext uri="{BB962C8B-B14F-4D97-AF65-F5344CB8AC3E}">
        <p14:creationId xmlns:p14="http://schemas.microsoft.com/office/powerpoint/2010/main" val="3244385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4213" y="152400"/>
            <a:ext cx="7775575" cy="1065213"/>
          </a:xfrm>
        </p:spPr>
        <p:txBody>
          <a:bodyPr/>
          <a:lstStyle/>
          <a:p>
            <a:pPr eaLnBrk="1" hangingPunct="1">
              <a:defRPr/>
            </a:pPr>
            <a:r>
              <a:rPr lang="en-US" dirty="0"/>
              <a:t>Disposal of Medication</a:t>
            </a:r>
          </a:p>
        </p:txBody>
      </p:sp>
      <p:sp>
        <p:nvSpPr>
          <p:cNvPr id="108547" name="Rectangle 3"/>
          <p:cNvSpPr>
            <a:spLocks noGrp="1" noChangeArrowheads="1"/>
          </p:cNvSpPr>
          <p:nvPr>
            <p:ph idx="1"/>
          </p:nvPr>
        </p:nvSpPr>
        <p:spPr>
          <a:xfrm>
            <a:off x="684212" y="1447800"/>
            <a:ext cx="7775575" cy="5029200"/>
          </a:xfrm>
        </p:spPr>
        <p:txBody>
          <a:bodyPr>
            <a:normAutofit fontScale="92500" lnSpcReduction="20000"/>
          </a:bodyPr>
          <a:lstStyle/>
          <a:p>
            <a:pPr eaLnBrk="1" hangingPunct="1">
              <a:lnSpc>
                <a:spcPct val="90000"/>
              </a:lnSpc>
              <a:defRPr/>
            </a:pPr>
            <a:r>
              <a:rPr lang="en-US" sz="2700" dirty="0"/>
              <a:t>Discontinued medication are to be picked up by parent/guardian or designated adult within one week of the stop date.</a:t>
            </a:r>
          </a:p>
          <a:p>
            <a:pPr eaLnBrk="1" hangingPunct="1">
              <a:lnSpc>
                <a:spcPct val="90000"/>
              </a:lnSpc>
              <a:defRPr/>
            </a:pPr>
            <a:r>
              <a:rPr lang="en-US" sz="2700" dirty="0"/>
              <a:t>Notify parent/guardian to pick up remaining medication by the last day of school year. Make every effort to contact the parent prior to destruction of medication.  </a:t>
            </a:r>
          </a:p>
          <a:p>
            <a:pPr>
              <a:lnSpc>
                <a:spcPct val="90000"/>
              </a:lnSpc>
              <a:defRPr/>
            </a:pPr>
            <a:r>
              <a:rPr lang="en-US" sz="2800" dirty="0"/>
              <a:t>Medication can no longer be disposed of at District school sites (other than metered dose inhalers). If there are discontinued medications that are not picked up by a parent, or are dropped on the floor, place them in a clear bag with the student name, medication name and keep it locked up in a “quarantine” location until the time to dispose of medication at the end of the school year.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74719-6426-4244-83F3-5175ACD1605B}"/>
              </a:ext>
            </a:extLst>
          </p:cNvPr>
          <p:cNvSpPr>
            <a:spLocks noGrp="1"/>
          </p:cNvSpPr>
          <p:nvPr>
            <p:ph type="title"/>
          </p:nvPr>
        </p:nvSpPr>
        <p:spPr/>
        <p:txBody>
          <a:bodyPr/>
          <a:lstStyle/>
          <a:p>
            <a:r>
              <a:rPr lang="en-US" dirty="0"/>
              <a:t>Disposal of Medication</a:t>
            </a:r>
          </a:p>
        </p:txBody>
      </p:sp>
      <p:sp>
        <p:nvSpPr>
          <p:cNvPr id="3" name="Content Placeholder 2">
            <a:extLst>
              <a:ext uri="{FF2B5EF4-FFF2-40B4-BE49-F238E27FC236}">
                <a16:creationId xmlns:a16="http://schemas.microsoft.com/office/drawing/2014/main" id="{0527F711-24FE-4E20-8FD8-15E28D5E0078}"/>
              </a:ext>
            </a:extLst>
          </p:cNvPr>
          <p:cNvSpPr>
            <a:spLocks noGrp="1"/>
          </p:cNvSpPr>
          <p:nvPr>
            <p:ph idx="1"/>
          </p:nvPr>
        </p:nvSpPr>
        <p:spPr/>
        <p:txBody>
          <a:bodyPr>
            <a:normAutofit lnSpcReduction="10000"/>
          </a:bodyPr>
          <a:lstStyle/>
          <a:p>
            <a:r>
              <a:rPr lang="en-US" dirty="0"/>
              <a:t>School Nurses will count, document and then transport medications to the District Health Services office at the end of the school year using the appropriate form.  The District Health Services office will send non-controlled medications for disposal as biohazardous medical waste through a vendor. Controlled medication will counted at the school by 2 staff members and then be delivered to the District Health Services office to be disposed of at a local pharmacy.</a:t>
            </a:r>
          </a:p>
          <a:p>
            <a:r>
              <a:rPr lang="en-US" dirty="0"/>
              <a:t>Private and Charter Schools should contact a local pharmacy to determine where they can dispose of expired or discontinued medication that parents will not pick up from the school. </a:t>
            </a:r>
          </a:p>
        </p:txBody>
      </p:sp>
    </p:spTree>
    <p:extLst>
      <p:ext uri="{BB962C8B-B14F-4D97-AF65-F5344CB8AC3E}">
        <p14:creationId xmlns:p14="http://schemas.microsoft.com/office/powerpoint/2010/main" val="3159678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838200"/>
            <a:ext cx="7848600" cy="533400"/>
          </a:xfrm>
        </p:spPr>
        <p:txBody>
          <a:bodyPr>
            <a:noAutofit/>
          </a:bodyPr>
          <a:lstStyle/>
          <a:p>
            <a:pPr algn="ctr" eaLnBrk="1" hangingPunct="1">
              <a:defRPr/>
            </a:pPr>
            <a:r>
              <a:rPr lang="en-US" sz="4000" b="1" dirty="0"/>
              <a:t>Responsibilities Regarding Medication and Medical Diagnosis</a:t>
            </a:r>
          </a:p>
        </p:txBody>
      </p:sp>
      <p:sp>
        <p:nvSpPr>
          <p:cNvPr id="11267" name="Rectangle 3"/>
          <p:cNvSpPr>
            <a:spLocks noGrp="1" noChangeArrowheads="1"/>
          </p:cNvSpPr>
          <p:nvPr>
            <p:ph idx="1"/>
          </p:nvPr>
        </p:nvSpPr>
        <p:spPr>
          <a:xfrm>
            <a:off x="762000" y="1905000"/>
            <a:ext cx="7467600" cy="4267200"/>
          </a:xfrm>
        </p:spPr>
        <p:txBody>
          <a:bodyPr>
            <a:normAutofit fontScale="92500" lnSpcReduction="20000"/>
          </a:bodyPr>
          <a:lstStyle/>
          <a:p>
            <a:pPr eaLnBrk="1" hangingPunct="1">
              <a:lnSpc>
                <a:spcPct val="90000"/>
              </a:lnSpc>
              <a:buFont typeface="Wingdings" pitchFamily="2" charset="2"/>
              <a:buNone/>
              <a:defRPr/>
            </a:pPr>
            <a:r>
              <a:rPr lang="en-US" sz="2800" dirty="0"/>
              <a:t>School Personnel </a:t>
            </a:r>
            <a:r>
              <a:rPr lang="en-US" sz="2800" b="1" dirty="0">
                <a:solidFill>
                  <a:srgbClr val="C00000"/>
                </a:solidFill>
              </a:rPr>
              <a:t>Do Not</a:t>
            </a:r>
            <a:r>
              <a:rPr lang="en-US" sz="2800" dirty="0"/>
              <a:t>:</a:t>
            </a:r>
          </a:p>
          <a:p>
            <a:pPr eaLnBrk="1" hangingPunct="1">
              <a:lnSpc>
                <a:spcPct val="90000"/>
              </a:lnSpc>
              <a:defRPr/>
            </a:pPr>
            <a:r>
              <a:rPr lang="en-US" sz="2800" dirty="0"/>
              <a:t>Suggest or diagnose any health condition.</a:t>
            </a:r>
          </a:p>
          <a:p>
            <a:pPr eaLnBrk="1" hangingPunct="1">
              <a:lnSpc>
                <a:spcPct val="90000"/>
              </a:lnSpc>
              <a:defRPr/>
            </a:pPr>
            <a:r>
              <a:rPr lang="en-US" sz="2800" dirty="0"/>
              <a:t>Recommend a specific health care provider.</a:t>
            </a:r>
          </a:p>
          <a:p>
            <a:pPr eaLnBrk="1" hangingPunct="1">
              <a:lnSpc>
                <a:spcPct val="90000"/>
              </a:lnSpc>
              <a:defRPr/>
            </a:pPr>
            <a:r>
              <a:rPr lang="en-US" sz="2800" dirty="0"/>
              <a:t>Recommend medication or treatment.</a:t>
            </a:r>
          </a:p>
          <a:p>
            <a:pPr eaLnBrk="1" hangingPunct="1">
              <a:lnSpc>
                <a:spcPct val="90000"/>
              </a:lnSpc>
              <a:defRPr/>
            </a:pPr>
            <a:r>
              <a:rPr lang="en-US" sz="2800" dirty="0"/>
              <a:t>Exclude any student for not having medication.</a:t>
            </a:r>
          </a:p>
          <a:p>
            <a:pPr eaLnBrk="1" hangingPunct="1">
              <a:lnSpc>
                <a:spcPct val="90000"/>
              </a:lnSpc>
              <a:defRPr/>
            </a:pPr>
            <a:r>
              <a:rPr lang="en-US" sz="2800" dirty="0"/>
              <a:t>Contact medical provider to recommend diagnosis or treatment for student.</a:t>
            </a:r>
          </a:p>
          <a:p>
            <a:pPr eaLnBrk="1" hangingPunct="1">
              <a:lnSpc>
                <a:spcPct val="90000"/>
              </a:lnSpc>
              <a:buFont typeface="Wingdings" pitchFamily="2" charset="2"/>
              <a:buNone/>
              <a:defRPr/>
            </a:pPr>
            <a:endParaRPr lang="en-US" sz="1400" dirty="0"/>
          </a:p>
          <a:p>
            <a:pPr>
              <a:lnSpc>
                <a:spcPct val="90000"/>
              </a:lnSpc>
              <a:buNone/>
              <a:defRPr/>
            </a:pPr>
            <a:r>
              <a:rPr lang="en-US" sz="2800" dirty="0"/>
              <a:t>School Personnel </a:t>
            </a:r>
            <a:r>
              <a:rPr lang="en-US" sz="2800" b="1" dirty="0">
                <a:solidFill>
                  <a:srgbClr val="C00000"/>
                </a:solidFill>
              </a:rPr>
              <a:t>Do:</a:t>
            </a:r>
            <a:r>
              <a:rPr lang="en-US" sz="2800" dirty="0">
                <a:solidFill>
                  <a:srgbClr val="FF0000"/>
                </a:solidFill>
              </a:rPr>
              <a:t> </a:t>
            </a:r>
            <a:r>
              <a:rPr lang="en-US" sz="2800" dirty="0"/>
              <a:t>refer student health information and issues to the school nurse.</a:t>
            </a:r>
          </a:p>
          <a:p>
            <a:pPr eaLnBrk="1" hangingPunct="1">
              <a:lnSpc>
                <a:spcPct val="90000"/>
              </a:lnSpc>
              <a:defRPr/>
            </a:pPr>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533401"/>
            <a:ext cx="8001000" cy="914399"/>
          </a:xfrm>
        </p:spPr>
        <p:txBody>
          <a:bodyPr>
            <a:normAutofit fontScale="90000"/>
          </a:bodyPr>
          <a:lstStyle/>
          <a:p>
            <a:pPr algn="ctr" eaLnBrk="1" hangingPunct="1">
              <a:defRPr/>
            </a:pPr>
            <a:r>
              <a:rPr lang="en-US" sz="3600" b="1" dirty="0"/>
              <a:t>Other Responsibilities Regarding Medication Administration</a:t>
            </a:r>
          </a:p>
        </p:txBody>
      </p:sp>
      <p:sp>
        <p:nvSpPr>
          <p:cNvPr id="12291" name="Rectangle 3"/>
          <p:cNvSpPr>
            <a:spLocks noGrp="1" noChangeArrowheads="1"/>
          </p:cNvSpPr>
          <p:nvPr>
            <p:ph idx="1"/>
          </p:nvPr>
        </p:nvSpPr>
        <p:spPr>
          <a:xfrm>
            <a:off x="685800" y="1905000"/>
            <a:ext cx="7772400" cy="4648200"/>
          </a:xfrm>
        </p:spPr>
        <p:txBody>
          <a:bodyPr>
            <a:normAutofit/>
          </a:bodyPr>
          <a:lstStyle/>
          <a:p>
            <a:pPr eaLnBrk="1" hangingPunct="1">
              <a:lnSpc>
                <a:spcPct val="90000"/>
              </a:lnSpc>
              <a:defRPr/>
            </a:pPr>
            <a:r>
              <a:rPr lang="en-US" sz="2000" dirty="0"/>
              <a:t>Do not use white out for corrections:</a:t>
            </a:r>
          </a:p>
          <a:p>
            <a:pPr lvl="1" eaLnBrk="1" hangingPunct="1">
              <a:lnSpc>
                <a:spcPct val="90000"/>
              </a:lnSpc>
              <a:buFont typeface="Wingdings" panose="05000000000000000000" pitchFamily="2" charset="2"/>
              <a:buChar char="ü"/>
              <a:defRPr/>
            </a:pPr>
            <a:r>
              <a:rPr lang="en-US" sz="2000" dirty="0"/>
              <a:t>Draw line through error and initial above the line.</a:t>
            </a:r>
          </a:p>
          <a:p>
            <a:pPr lvl="1">
              <a:lnSpc>
                <a:spcPct val="90000"/>
              </a:lnSpc>
              <a:buFont typeface="Wingdings" panose="05000000000000000000" pitchFamily="2" charset="2"/>
              <a:buChar char="ü"/>
              <a:defRPr/>
            </a:pPr>
            <a:r>
              <a:rPr lang="en-US" sz="2000" dirty="0"/>
              <a:t>Make correct entry.</a:t>
            </a:r>
          </a:p>
          <a:p>
            <a:pPr eaLnBrk="1" hangingPunct="1">
              <a:lnSpc>
                <a:spcPct val="90000"/>
              </a:lnSpc>
              <a:defRPr/>
            </a:pPr>
            <a:r>
              <a:rPr lang="en-US" sz="2000" dirty="0"/>
              <a:t>Keep medication cabinet and key secured: </a:t>
            </a:r>
            <a:endParaRPr lang="en-US" dirty="0"/>
          </a:p>
          <a:p>
            <a:pPr lvl="1" eaLnBrk="1" hangingPunct="1">
              <a:lnSpc>
                <a:spcPct val="90000"/>
              </a:lnSpc>
              <a:buFont typeface="Wingdings" panose="05000000000000000000" pitchFamily="2" charset="2"/>
              <a:buChar char="ü"/>
              <a:defRPr/>
            </a:pPr>
            <a:r>
              <a:rPr lang="en-US" sz="1800" dirty="0"/>
              <a:t>Medication carts or cabinets must be locked unless staff is retrieving medication. If you leave the room, or leave sight of medication cart or cabinet, it must be locked. Locking the clinic door is not sufficient. </a:t>
            </a:r>
          </a:p>
          <a:p>
            <a:pPr lvl="1" eaLnBrk="1" hangingPunct="1">
              <a:lnSpc>
                <a:spcPct val="90000"/>
              </a:lnSpc>
              <a:buFont typeface="Wingdings" panose="05000000000000000000" pitchFamily="2" charset="2"/>
              <a:buChar char="ü"/>
              <a:defRPr/>
            </a:pPr>
            <a:r>
              <a:rPr lang="en-US" sz="1800" dirty="0"/>
              <a:t>Each school must have a plan for managing key security during the school day and after hours. Clinic staf</a:t>
            </a:r>
            <a:r>
              <a:rPr lang="en-US" dirty="0"/>
              <a:t>f do </a:t>
            </a:r>
            <a:r>
              <a:rPr lang="en-US" b="1" dirty="0"/>
              <a:t>not</a:t>
            </a:r>
            <a:r>
              <a:rPr lang="en-US" dirty="0"/>
              <a:t> take medication cart keys home after school hours. </a:t>
            </a:r>
            <a:endParaRPr lang="en-US" sz="1800" dirty="0"/>
          </a:p>
          <a:p>
            <a:pPr lvl="1" eaLnBrk="1" hangingPunct="1">
              <a:lnSpc>
                <a:spcPct val="90000"/>
              </a:lnSpc>
              <a:buFont typeface="Wingdings" panose="05000000000000000000" pitchFamily="2" charset="2"/>
              <a:buChar char="ü"/>
              <a:defRPr/>
            </a:pPr>
            <a:endParaRPr lang="en-US" sz="2000" dirty="0"/>
          </a:p>
          <a:p>
            <a:pPr eaLnBrk="1" hangingPunct="1">
              <a:lnSpc>
                <a:spcPct val="90000"/>
              </a:lnSpc>
              <a:defRPr/>
            </a:pPr>
            <a:r>
              <a:rPr lang="en-US" sz="2000" dirty="0"/>
              <a:t>Refer health questions to school nurse.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762000" y="1"/>
            <a:ext cx="7213600" cy="609599"/>
          </a:xfrm>
        </p:spPr>
        <p:txBody>
          <a:bodyPr>
            <a:normAutofit fontScale="90000"/>
          </a:bodyPr>
          <a:lstStyle/>
          <a:p>
            <a:pPr algn="ctr" eaLnBrk="1" hangingPunct="1">
              <a:defRPr/>
            </a:pPr>
            <a:r>
              <a:rPr lang="en-US" sz="4000" b="1" dirty="0"/>
              <a:t>Confidentiality</a:t>
            </a:r>
          </a:p>
        </p:txBody>
      </p:sp>
      <p:sp>
        <p:nvSpPr>
          <p:cNvPr id="103427" name="Rectangle 3"/>
          <p:cNvSpPr>
            <a:spLocks noGrp="1" noChangeArrowheads="1"/>
          </p:cNvSpPr>
          <p:nvPr>
            <p:ph idx="1"/>
          </p:nvPr>
        </p:nvSpPr>
        <p:spPr>
          <a:xfrm>
            <a:off x="685800" y="762000"/>
            <a:ext cx="7772400" cy="5715000"/>
          </a:xfrm>
        </p:spPr>
        <p:txBody>
          <a:bodyPr>
            <a:normAutofit fontScale="92500" lnSpcReduction="10000"/>
          </a:bodyPr>
          <a:lstStyle/>
          <a:p>
            <a:pPr eaLnBrk="1" hangingPunct="1">
              <a:lnSpc>
                <a:spcPct val="90000"/>
              </a:lnSpc>
              <a:defRPr/>
            </a:pPr>
            <a:r>
              <a:rPr lang="en-US" sz="2800" dirty="0"/>
              <a:t>In the course of caring for a student, information of a private or personal nature may be divulged.</a:t>
            </a:r>
          </a:p>
          <a:p>
            <a:pPr eaLnBrk="1" hangingPunct="1">
              <a:lnSpc>
                <a:spcPct val="90000"/>
              </a:lnSpc>
              <a:defRPr/>
            </a:pPr>
            <a:r>
              <a:rPr lang="en-US" sz="2800" dirty="0"/>
              <a:t>It is imperative that you keep in confidence such information;  this is an ethical and legal standard that must be upheld.</a:t>
            </a:r>
          </a:p>
          <a:p>
            <a:pPr eaLnBrk="1" hangingPunct="1">
              <a:lnSpc>
                <a:spcPct val="90000"/>
              </a:lnSpc>
              <a:defRPr/>
            </a:pPr>
            <a:r>
              <a:rPr lang="en-US" sz="2800" dirty="0"/>
              <a:t>Before sharing any information with any staff member, stop and ask yourself, “Does this person have a legitimate</a:t>
            </a:r>
            <a:r>
              <a:rPr lang="en-US" sz="2800" dirty="0">
                <a:solidFill>
                  <a:srgbClr val="C00000"/>
                </a:solidFill>
              </a:rPr>
              <a:t> educational need to know</a:t>
            </a:r>
            <a:r>
              <a:rPr lang="en-US" sz="2800" dirty="0"/>
              <a:t>?”</a:t>
            </a:r>
          </a:p>
          <a:p>
            <a:pPr eaLnBrk="1" hangingPunct="1">
              <a:lnSpc>
                <a:spcPct val="90000"/>
              </a:lnSpc>
              <a:defRPr/>
            </a:pPr>
            <a:r>
              <a:rPr lang="en-US" sz="2800" dirty="0"/>
              <a:t>Do not discuss students’ health information with others who are not directly involved in care.</a:t>
            </a:r>
          </a:p>
          <a:p>
            <a:pPr eaLnBrk="1" hangingPunct="1">
              <a:lnSpc>
                <a:spcPct val="90000"/>
              </a:lnSpc>
              <a:defRPr/>
            </a:pPr>
            <a:r>
              <a:rPr lang="en-US" sz="2800" dirty="0"/>
              <a:t>Student’s HIV status is never documented or shared.</a:t>
            </a:r>
          </a:p>
          <a:p>
            <a:pPr eaLnBrk="1" hangingPunct="1">
              <a:lnSpc>
                <a:spcPct val="90000"/>
              </a:lnSpc>
              <a:defRPr/>
            </a:pPr>
            <a:endParaRPr lang="en-US"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381001"/>
            <a:ext cx="7620000" cy="1066799"/>
          </a:xfrm>
        </p:spPr>
        <p:txBody>
          <a:bodyPr>
            <a:normAutofit/>
          </a:bodyPr>
          <a:lstStyle/>
          <a:p>
            <a:pPr algn="ctr" eaLnBrk="1" hangingPunct="1">
              <a:defRPr/>
            </a:pPr>
            <a:r>
              <a:rPr lang="en-US" sz="4000" b="1" dirty="0">
                <a:latin typeface="Calibri" panose="020F0502020204030204" pitchFamily="34" charset="0"/>
                <a:cs typeface="Calibri" panose="020F0502020204030204" pitchFamily="34" charset="0"/>
              </a:rPr>
              <a:t>Medication Audits</a:t>
            </a:r>
          </a:p>
        </p:txBody>
      </p:sp>
      <p:sp>
        <p:nvSpPr>
          <p:cNvPr id="14339" name="Rectangle 3"/>
          <p:cNvSpPr>
            <a:spLocks noGrp="1" noChangeArrowheads="1"/>
          </p:cNvSpPr>
          <p:nvPr>
            <p:ph idx="1"/>
          </p:nvPr>
        </p:nvSpPr>
        <p:spPr>
          <a:xfrm>
            <a:off x="685800" y="1828800"/>
            <a:ext cx="7620000" cy="4114800"/>
          </a:xfrm>
        </p:spPr>
        <p:txBody>
          <a:bodyPr>
            <a:normAutofit fontScale="85000" lnSpcReduction="10000"/>
          </a:bodyPr>
          <a:lstStyle/>
          <a:p>
            <a:pPr eaLnBrk="1" hangingPunct="1">
              <a:lnSpc>
                <a:spcPct val="90000"/>
              </a:lnSpc>
              <a:defRPr/>
            </a:pPr>
            <a:r>
              <a:rPr lang="en-US" sz="3200" dirty="0"/>
              <a:t>These are to be performed monthly throughout the year by the school nurse to monitor administration of medications and identify procedural problems.</a:t>
            </a:r>
          </a:p>
          <a:p>
            <a:pPr eaLnBrk="1" hangingPunct="1">
              <a:lnSpc>
                <a:spcPct val="90000"/>
              </a:lnSpc>
              <a:defRPr/>
            </a:pPr>
            <a:r>
              <a:rPr lang="en-US" sz="3200" dirty="0"/>
              <a:t>Prescription medications on hand are counted during audit and counts reconciled.</a:t>
            </a:r>
          </a:p>
          <a:p>
            <a:pPr eaLnBrk="1" hangingPunct="1">
              <a:lnSpc>
                <a:spcPct val="90000"/>
              </a:lnSpc>
              <a:defRPr/>
            </a:pPr>
            <a:r>
              <a:rPr lang="en-US" sz="3200" dirty="0"/>
              <a:t>Scheduled medications are counted at the start of each month and the total is listed in the Medication Count section. This only requires one signature. </a:t>
            </a:r>
          </a:p>
          <a:p>
            <a:pPr eaLnBrk="1" hangingPunct="1">
              <a:lnSpc>
                <a:spcPct val="90000"/>
              </a:lnSpc>
              <a:buFont typeface="Wingdings" pitchFamily="2" charset="2"/>
              <a:buNone/>
              <a:defRPr/>
            </a:pPr>
            <a:endParaRPr lang="en-US"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533400"/>
            <a:ext cx="8153400" cy="2057400"/>
          </a:xfrm>
        </p:spPr>
        <p:txBody>
          <a:bodyPr>
            <a:normAutofit/>
          </a:bodyPr>
          <a:lstStyle/>
          <a:p>
            <a:pPr algn="ctr" eaLnBrk="1" hangingPunct="1">
              <a:defRPr/>
            </a:pPr>
            <a:r>
              <a:rPr lang="en-US" sz="4000" b="1" dirty="0"/>
              <a:t>Common Issues</a:t>
            </a:r>
          </a:p>
        </p:txBody>
      </p:sp>
      <p:sp>
        <p:nvSpPr>
          <p:cNvPr id="28675" name="Rectangle 3"/>
          <p:cNvSpPr>
            <a:spLocks noGrp="1" noChangeArrowheads="1"/>
          </p:cNvSpPr>
          <p:nvPr>
            <p:ph idx="1"/>
          </p:nvPr>
        </p:nvSpPr>
        <p:spPr>
          <a:xfrm>
            <a:off x="609600" y="1828800"/>
            <a:ext cx="7924800" cy="4419600"/>
          </a:xfrm>
        </p:spPr>
        <p:txBody>
          <a:bodyPr/>
          <a:lstStyle/>
          <a:p>
            <a:pPr eaLnBrk="1" hangingPunct="1">
              <a:lnSpc>
                <a:spcPct val="90000"/>
              </a:lnSpc>
              <a:buFont typeface="Arial" panose="020B0604020202020204" pitchFamily="34" charset="0"/>
              <a:buChar char="•"/>
              <a:defRPr/>
            </a:pPr>
            <a:r>
              <a:rPr lang="en-US" sz="2000" dirty="0"/>
              <a:t>Do not administer any medication without a signed authorization (Dispersion of Medication Form). A verbal request is not acceptable. </a:t>
            </a:r>
          </a:p>
          <a:p>
            <a:pPr eaLnBrk="1" hangingPunct="1">
              <a:lnSpc>
                <a:spcPct val="90000"/>
              </a:lnSpc>
              <a:buFont typeface="Arial" panose="020B0604020202020204" pitchFamily="34" charset="0"/>
              <a:buChar char="•"/>
              <a:defRPr/>
            </a:pPr>
            <a:r>
              <a:rPr lang="en-US" sz="2000" dirty="0"/>
              <a:t>Do not accept parent’s request to alter physician’s order; a new pharmacy labeled container must be provided. </a:t>
            </a:r>
            <a:r>
              <a:rPr lang="en-US" sz="2000" dirty="0">
                <a:solidFill>
                  <a:srgbClr val="C00000"/>
                </a:solidFill>
              </a:rPr>
              <a:t>Parent always has option to come to school and administer medication.</a:t>
            </a:r>
          </a:p>
          <a:p>
            <a:pPr eaLnBrk="1" hangingPunct="1">
              <a:lnSpc>
                <a:spcPct val="90000"/>
              </a:lnSpc>
              <a:buFont typeface="Arial" panose="020B0604020202020204" pitchFamily="34" charset="0"/>
              <a:buChar char="•"/>
              <a:defRPr/>
            </a:pPr>
            <a:r>
              <a:rPr lang="en-US" sz="2000" dirty="0"/>
              <a:t>Do not assume a student has an authorization, </a:t>
            </a:r>
            <a:r>
              <a:rPr lang="en-US" sz="2000" b="1" dirty="0"/>
              <a:t>always</a:t>
            </a:r>
            <a:r>
              <a:rPr lang="en-US" sz="2000" dirty="0"/>
              <a:t> look at the authorization prior to administering medication.</a:t>
            </a:r>
          </a:p>
          <a:p>
            <a:pPr eaLnBrk="1" hangingPunct="1">
              <a:lnSpc>
                <a:spcPct val="90000"/>
              </a:lnSpc>
              <a:buFont typeface="Arial" panose="020B0604020202020204" pitchFamily="34" charset="0"/>
              <a:buChar char="•"/>
              <a:defRPr/>
            </a:pPr>
            <a:r>
              <a:rPr lang="en-US" sz="2000" dirty="0"/>
              <a:t>Do not administer non-FDA regulated medications or products (</a:t>
            </a:r>
            <a:r>
              <a:rPr lang="en-US" sz="2000" dirty="0" err="1"/>
              <a:t>ie</a:t>
            </a:r>
            <a:r>
              <a:rPr lang="en-US" sz="2000" dirty="0"/>
              <a:t>. essential oils, medication from another country etc.) If in doubt, contact your school nurse. You need to know what you are administering and its possible side effects. </a:t>
            </a:r>
          </a:p>
          <a:p>
            <a:pPr eaLnBrk="1" hangingPunct="1">
              <a:lnSpc>
                <a:spcPct val="90000"/>
              </a:lnSpc>
              <a:defRPr/>
            </a:pP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152401"/>
            <a:ext cx="8229600" cy="1066799"/>
          </a:xfrm>
        </p:spPr>
        <p:txBody>
          <a:bodyPr>
            <a:normAutofit/>
          </a:bodyPr>
          <a:lstStyle/>
          <a:p>
            <a:pPr algn="ctr" eaLnBrk="1" hangingPunct="1">
              <a:defRPr/>
            </a:pPr>
            <a:r>
              <a:rPr lang="en-US" sz="4000" dirty="0"/>
              <a:t> </a:t>
            </a:r>
            <a:r>
              <a:rPr lang="en-US" sz="4000" b="1" dirty="0"/>
              <a:t>Field Trip Procedures</a:t>
            </a:r>
          </a:p>
        </p:txBody>
      </p:sp>
      <p:sp>
        <p:nvSpPr>
          <p:cNvPr id="41987" name="Rectangle 3"/>
          <p:cNvSpPr>
            <a:spLocks noGrp="1" noChangeArrowheads="1"/>
          </p:cNvSpPr>
          <p:nvPr>
            <p:ph idx="1"/>
          </p:nvPr>
        </p:nvSpPr>
        <p:spPr>
          <a:xfrm>
            <a:off x="609600" y="1828800"/>
            <a:ext cx="7924800" cy="5029200"/>
          </a:xfrm>
        </p:spPr>
        <p:txBody>
          <a:bodyPr>
            <a:normAutofit/>
          </a:bodyPr>
          <a:lstStyle/>
          <a:p>
            <a:pPr eaLnBrk="1" hangingPunct="1">
              <a:lnSpc>
                <a:spcPct val="90000"/>
              </a:lnSpc>
              <a:defRPr/>
            </a:pPr>
            <a:r>
              <a:rPr lang="en-US" sz="2400" dirty="0"/>
              <a:t>District staff must submit a completed “</a:t>
            </a:r>
            <a:r>
              <a:rPr lang="en-US" sz="2400" u="sng" dirty="0"/>
              <a:t>REQUEST FOR NURSING SERVICES ON FIELD TRIP/COMMUNITY-BASED INSTRUCTION TRIPS</a:t>
            </a:r>
            <a:r>
              <a:rPr lang="en-US" sz="2400" dirty="0"/>
              <a:t>” form to the Health Services Coordinator for students who need health assistance on a field trip (fax # 850-469-5346).</a:t>
            </a:r>
          </a:p>
          <a:p>
            <a:pPr eaLnBrk="1" hangingPunct="1">
              <a:lnSpc>
                <a:spcPct val="90000"/>
              </a:lnSpc>
              <a:defRPr/>
            </a:pPr>
            <a:r>
              <a:rPr lang="en-US" sz="2400" dirty="0"/>
              <a:t>Notify School Clinic Staff of all planned field trips as soon as possible (see District  Activity Trip/Off Campus Activity Request  Form located on the Transportation page of the District website).</a:t>
            </a:r>
          </a:p>
          <a:p>
            <a:pPr eaLnBrk="1" hangingPunct="1">
              <a:lnSpc>
                <a:spcPct val="90000"/>
              </a:lnSpc>
              <a:defRPr/>
            </a:pPr>
            <a:r>
              <a:rPr lang="en-US" sz="2400" dirty="0"/>
              <a:t>All medication administration policies and procedures must be followed during field trips and extra-curricular activities.</a:t>
            </a:r>
          </a:p>
          <a:p>
            <a:pPr eaLnBrk="1" hangingPunct="1">
              <a:lnSpc>
                <a:spcPct val="90000"/>
              </a:lnSpc>
              <a:defRPr/>
            </a:pPr>
            <a:endParaRPr lang="en-US" sz="2400" dirty="0"/>
          </a:p>
          <a:p>
            <a:pPr eaLnBrk="1" hangingPunct="1">
              <a:lnSpc>
                <a:spcPct val="90000"/>
              </a:lnSpc>
              <a:defRPr/>
            </a:pPr>
            <a:endParaRPr lang="en-US" sz="2400" dirty="0"/>
          </a:p>
        </p:txBody>
      </p:sp>
    </p:spTree>
    <p:extLst>
      <p:ext uri="{BB962C8B-B14F-4D97-AF65-F5344CB8AC3E}">
        <p14:creationId xmlns:p14="http://schemas.microsoft.com/office/powerpoint/2010/main" val="690250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31845"/>
            <a:ext cx="8229600" cy="958755"/>
          </a:xfrm>
        </p:spPr>
        <p:txBody>
          <a:bodyPr>
            <a:normAutofit fontScale="90000"/>
          </a:bodyPr>
          <a:lstStyle/>
          <a:p>
            <a:pPr eaLnBrk="1" hangingPunct="1">
              <a:defRPr/>
            </a:pPr>
            <a:br>
              <a:rPr lang="en-US" dirty="0"/>
            </a:br>
            <a:r>
              <a:rPr lang="en-US" dirty="0"/>
              <a:t>Steps</a:t>
            </a:r>
          </a:p>
        </p:txBody>
      </p:sp>
      <p:sp>
        <p:nvSpPr>
          <p:cNvPr id="67587" name="Rectangle 3"/>
          <p:cNvSpPr>
            <a:spLocks noGrp="1" noChangeArrowheads="1"/>
          </p:cNvSpPr>
          <p:nvPr>
            <p:ph idx="1"/>
          </p:nvPr>
        </p:nvSpPr>
        <p:spPr>
          <a:xfrm>
            <a:off x="762000" y="1066800"/>
            <a:ext cx="7850187" cy="5791200"/>
          </a:xfrm>
        </p:spPr>
        <p:txBody>
          <a:bodyPr>
            <a:normAutofit lnSpcReduction="10000"/>
          </a:bodyPr>
          <a:lstStyle/>
          <a:p>
            <a:pPr marL="0" indent="0" eaLnBrk="1" hangingPunct="1">
              <a:buNone/>
              <a:defRPr/>
            </a:pPr>
            <a:r>
              <a:rPr lang="en-US" sz="3200" b="1" dirty="0"/>
              <a:t>ECSD Staff:</a:t>
            </a:r>
          </a:p>
          <a:p>
            <a:pPr marL="609600" indent="-609600" eaLnBrk="1" hangingPunct="1">
              <a:buFont typeface="Arial" charset="0"/>
              <a:buAutoNum type="arabicPeriod"/>
              <a:defRPr/>
            </a:pPr>
            <a:r>
              <a:rPr lang="en-US" sz="2400" dirty="0"/>
              <a:t>Review this module.</a:t>
            </a:r>
          </a:p>
          <a:p>
            <a:pPr marL="609600" indent="-609600" eaLnBrk="1" hangingPunct="1">
              <a:buFont typeface="Arial" charset="0"/>
              <a:buAutoNum type="arabicPeriod"/>
              <a:defRPr/>
            </a:pPr>
            <a:r>
              <a:rPr lang="en-US" sz="2400" dirty="0"/>
              <a:t>Return to Health Services webpage to obtain post test.</a:t>
            </a:r>
          </a:p>
          <a:p>
            <a:pPr marL="609600" indent="-609600" eaLnBrk="1" hangingPunct="1">
              <a:buFont typeface="Arial" charset="0"/>
              <a:buAutoNum type="arabicPeriod"/>
              <a:defRPr/>
            </a:pPr>
            <a:r>
              <a:rPr lang="en-US" sz="2400" u="sng" dirty="0"/>
              <a:t>Print</a:t>
            </a:r>
            <a:r>
              <a:rPr lang="en-US" sz="2400" dirty="0"/>
              <a:t> and complete the test.</a:t>
            </a:r>
          </a:p>
          <a:p>
            <a:pPr marL="609600" indent="-609600" eaLnBrk="1" hangingPunct="1">
              <a:buFont typeface="Arial" charset="0"/>
              <a:buAutoNum type="arabicPeriod"/>
              <a:defRPr/>
            </a:pPr>
            <a:r>
              <a:rPr lang="en-US" sz="2400" dirty="0"/>
              <a:t>Contact school nurse to verify skills and review test results.</a:t>
            </a:r>
          </a:p>
          <a:p>
            <a:pPr marL="609600" indent="-609600" eaLnBrk="1" hangingPunct="1">
              <a:buFont typeface="Arial" charset="0"/>
              <a:buAutoNum type="arabicPeriod"/>
              <a:defRPr/>
            </a:pPr>
            <a:r>
              <a:rPr lang="en-US" sz="2400" dirty="0"/>
              <a:t>Store documentation of delegation in medication administration book .</a:t>
            </a:r>
          </a:p>
          <a:p>
            <a:pPr marL="0" indent="0" eaLnBrk="1" hangingPunct="1">
              <a:buNone/>
              <a:defRPr/>
            </a:pPr>
            <a:r>
              <a:rPr lang="en-US" sz="2800" b="1" dirty="0"/>
              <a:t>Charter or Private School Staff:</a:t>
            </a:r>
          </a:p>
          <a:p>
            <a:pPr marL="0" indent="0" eaLnBrk="1" hangingPunct="1">
              <a:buNone/>
              <a:defRPr/>
            </a:pPr>
            <a:r>
              <a:rPr lang="en-US" sz="2400" dirty="0"/>
              <a:t>Follow steps above. You may email or fax (850-469-5346) the post test to the Health Services Coordinator for a review. You will receive a notice of completion by return email or fax.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7813"/>
            <a:ext cx="8229600" cy="1017587"/>
          </a:xfrm>
        </p:spPr>
        <p:txBody>
          <a:bodyPr>
            <a:normAutofit/>
          </a:bodyPr>
          <a:lstStyle/>
          <a:p>
            <a:pPr algn="ctr" eaLnBrk="1" hangingPunct="1">
              <a:defRPr/>
            </a:pPr>
            <a:r>
              <a:rPr lang="en-US" sz="4000" b="1" dirty="0"/>
              <a:t>Infection Control Guidelines</a:t>
            </a:r>
          </a:p>
        </p:txBody>
      </p:sp>
      <p:pic>
        <p:nvPicPr>
          <p:cNvPr id="335876" name="Picture 6" descr="j0283910"/>
          <p:cNvPicPr>
            <a:picLocks noGrp="1" noChangeAspect="1" noChangeArrowheads="1" noCrop="1"/>
          </p:cNvPicPr>
          <p:nvPr>
            <p:ph type="clipArt" sz="half" idx="1"/>
          </p:nvPr>
        </p:nvPicPr>
        <p:blipFill>
          <a:blip r:embed="rId3" cstate="print"/>
          <a:stretch>
            <a:fillRect/>
          </a:stretch>
        </p:blipFill>
        <p:spPr>
          <a:xfrm>
            <a:off x="457200" y="3536950"/>
            <a:ext cx="533400" cy="657225"/>
          </a:xfrm>
        </p:spPr>
      </p:pic>
      <p:sp>
        <p:nvSpPr>
          <p:cNvPr id="44035" name="Rectangle 3"/>
          <p:cNvSpPr>
            <a:spLocks noGrp="1" noChangeArrowheads="1"/>
          </p:cNvSpPr>
          <p:nvPr>
            <p:ph type="body" sz="half" idx="2"/>
          </p:nvPr>
        </p:nvSpPr>
        <p:spPr>
          <a:xfrm>
            <a:off x="1257300" y="1752600"/>
            <a:ext cx="7581900" cy="4495800"/>
          </a:xfrm>
        </p:spPr>
        <p:txBody>
          <a:bodyPr>
            <a:normAutofit fontScale="77500" lnSpcReduction="20000"/>
          </a:bodyPr>
          <a:lstStyle/>
          <a:p>
            <a:pPr eaLnBrk="1" hangingPunct="1">
              <a:defRPr/>
            </a:pPr>
            <a:r>
              <a:rPr lang="en-US" sz="2800" dirty="0"/>
              <a:t>Handwashing is the best defense against infection for you and the student.</a:t>
            </a:r>
          </a:p>
          <a:p>
            <a:pPr lvl="1" eaLnBrk="1" hangingPunct="1">
              <a:defRPr/>
            </a:pPr>
            <a:r>
              <a:rPr lang="en-US" sz="2400" dirty="0"/>
              <a:t>Use anti-bacterial soap.</a:t>
            </a:r>
            <a:endParaRPr lang="en-US" sz="2400" u="sng" dirty="0"/>
          </a:p>
          <a:p>
            <a:pPr lvl="1" eaLnBrk="1" hangingPunct="1">
              <a:defRPr/>
            </a:pPr>
            <a:r>
              <a:rPr lang="en-US" sz="2400" dirty="0"/>
              <a:t>Use hand sanitizer only if soap and water is not available.</a:t>
            </a:r>
          </a:p>
          <a:p>
            <a:pPr eaLnBrk="1" hangingPunct="1">
              <a:defRPr/>
            </a:pPr>
            <a:r>
              <a:rPr lang="en-US" sz="2800" dirty="0"/>
              <a:t>Change cot paper between students.</a:t>
            </a:r>
          </a:p>
          <a:p>
            <a:pPr eaLnBrk="1" hangingPunct="1">
              <a:defRPr/>
            </a:pPr>
            <a:r>
              <a:rPr lang="en-US" sz="2800" dirty="0"/>
              <a:t>Clean frequently touched surfaces and cots with </a:t>
            </a:r>
            <a:r>
              <a:rPr lang="en-US" sz="2800" dirty="0" err="1"/>
              <a:t>Sanizide</a:t>
            </a:r>
            <a:r>
              <a:rPr lang="en-US" sz="2800" dirty="0"/>
              <a:t> plus spray or other approved disinfectant (available in the District warehouse).</a:t>
            </a:r>
          </a:p>
          <a:p>
            <a:pPr eaLnBrk="1" hangingPunct="1">
              <a:defRPr/>
            </a:pPr>
            <a:r>
              <a:rPr lang="en-US" sz="2800" dirty="0"/>
              <a:t>Do </a:t>
            </a:r>
            <a:r>
              <a:rPr lang="en-US" sz="2800" b="1" dirty="0"/>
              <a:t>not</a:t>
            </a:r>
            <a:r>
              <a:rPr lang="en-US" sz="2800" dirty="0"/>
              <a:t> use bleach as it may stain clothing/shoes and may be inadvertently mixed with ammonia cleaning products.</a:t>
            </a:r>
          </a:p>
          <a:p>
            <a:pPr eaLnBrk="1" hangingPunct="1">
              <a:defRPr/>
            </a:pPr>
            <a:r>
              <a:rPr lang="en-US" sz="2800" dirty="0"/>
              <a:t>Clinic is to be cleaned </a:t>
            </a:r>
            <a:r>
              <a:rPr lang="en-US" sz="2800" b="1" dirty="0"/>
              <a:t>daily</a:t>
            </a:r>
            <a:r>
              <a:rPr lang="en-US" sz="2800" dirty="0"/>
              <a:t> by custodial staff – trash should be removed daily and as needed.</a:t>
            </a:r>
          </a:p>
          <a:p>
            <a:pPr marL="0" indent="0" eaLnBrk="1" hangingPunct="1">
              <a:buNone/>
              <a:defRPr/>
            </a:pPr>
            <a:endParaRPr lang="en-US" sz="2400" dirty="0"/>
          </a:p>
        </p:txBody>
      </p:sp>
      <p:pic>
        <p:nvPicPr>
          <p:cNvPr id="335875" name="Picture 4" descr="j0371340"/>
          <p:cNvPicPr>
            <a:picLocks noChangeAspect="1" noChangeArrowheads="1"/>
          </p:cNvPicPr>
          <p:nvPr/>
        </p:nvPicPr>
        <p:blipFill>
          <a:blip r:embed="rId4" cstate="print"/>
          <a:srcRect/>
          <a:stretch>
            <a:fillRect/>
          </a:stretch>
        </p:blipFill>
        <p:spPr bwMode="auto">
          <a:xfrm>
            <a:off x="190500" y="1906926"/>
            <a:ext cx="1066800" cy="1401762"/>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1" y="-381000"/>
            <a:ext cx="8229599" cy="1219200"/>
          </a:xfrm>
        </p:spPr>
        <p:txBody>
          <a:bodyPr>
            <a:noAutofit/>
          </a:bodyPr>
          <a:lstStyle/>
          <a:p>
            <a:pPr algn="ctr" eaLnBrk="1" hangingPunct="1">
              <a:defRPr/>
            </a:pPr>
            <a:r>
              <a:rPr lang="en-US" sz="4000" b="1" dirty="0"/>
              <a:t>Universal Precautions</a:t>
            </a:r>
          </a:p>
        </p:txBody>
      </p:sp>
      <p:sp>
        <p:nvSpPr>
          <p:cNvPr id="131075" name="Rectangle 3"/>
          <p:cNvSpPr>
            <a:spLocks noGrp="1" noChangeArrowheads="1"/>
          </p:cNvSpPr>
          <p:nvPr>
            <p:ph idx="1"/>
          </p:nvPr>
        </p:nvSpPr>
        <p:spPr>
          <a:xfrm>
            <a:off x="533400" y="1371600"/>
            <a:ext cx="8077200" cy="4724400"/>
          </a:xfrm>
        </p:spPr>
        <p:txBody>
          <a:bodyPr>
            <a:normAutofit lnSpcReduction="10000"/>
          </a:bodyPr>
          <a:lstStyle/>
          <a:p>
            <a:pPr eaLnBrk="1" hangingPunct="1">
              <a:lnSpc>
                <a:spcPct val="90000"/>
              </a:lnSpc>
              <a:defRPr/>
            </a:pPr>
            <a:r>
              <a:rPr lang="en-US" sz="2400" dirty="0"/>
              <a:t>Treat ALL blood and other body fluids as potentially infectious.</a:t>
            </a:r>
          </a:p>
          <a:p>
            <a:pPr eaLnBrk="1" hangingPunct="1">
              <a:lnSpc>
                <a:spcPct val="90000"/>
              </a:lnSpc>
              <a:defRPr/>
            </a:pPr>
            <a:r>
              <a:rPr lang="en-US" sz="2400" dirty="0"/>
              <a:t>Maintain disposable plastic Sharps Container.</a:t>
            </a:r>
          </a:p>
          <a:p>
            <a:pPr eaLnBrk="1" hangingPunct="1">
              <a:lnSpc>
                <a:spcPct val="90000"/>
              </a:lnSpc>
              <a:defRPr/>
            </a:pPr>
            <a:r>
              <a:rPr lang="en-US" sz="2400" dirty="0"/>
              <a:t>Clean surfaces with Anti-TB </a:t>
            </a:r>
            <a:r>
              <a:rPr lang="en-US" sz="2400" dirty="0" err="1"/>
              <a:t>Sanizide</a:t>
            </a:r>
            <a:r>
              <a:rPr lang="en-US" sz="2400" dirty="0"/>
              <a:t> Plus, GE Fight Bac, or other District approved disinfectant (available from the Warehouse). </a:t>
            </a:r>
          </a:p>
          <a:p>
            <a:pPr eaLnBrk="1" hangingPunct="1">
              <a:lnSpc>
                <a:spcPct val="90000"/>
              </a:lnSpc>
              <a:defRPr/>
            </a:pPr>
            <a:r>
              <a:rPr lang="en-US" sz="2400" dirty="0"/>
              <a:t>Wear gloves whenever handling body fluids.</a:t>
            </a:r>
          </a:p>
          <a:p>
            <a:pPr eaLnBrk="1" hangingPunct="1">
              <a:lnSpc>
                <a:spcPct val="90000"/>
              </a:lnSpc>
              <a:defRPr/>
            </a:pPr>
            <a:r>
              <a:rPr lang="en-US" sz="2400" dirty="0"/>
              <a:t>Use appropriate Personal Protection Equipment.</a:t>
            </a:r>
          </a:p>
          <a:p>
            <a:pPr eaLnBrk="1" hangingPunct="1">
              <a:lnSpc>
                <a:spcPct val="90000"/>
              </a:lnSpc>
              <a:defRPr/>
            </a:pPr>
            <a:r>
              <a:rPr lang="en-US" sz="2400" dirty="0"/>
              <a:t>Wash hands after removing gloves.</a:t>
            </a:r>
          </a:p>
          <a:p>
            <a:pPr eaLnBrk="1" hangingPunct="1">
              <a:lnSpc>
                <a:spcPct val="90000"/>
              </a:lnSpc>
              <a:defRPr/>
            </a:pPr>
            <a:r>
              <a:rPr lang="en-US" sz="3600" dirty="0"/>
              <a:t>If it is wet, and not yours, don’t touch it without gloves.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552938"/>
            <a:ext cx="8001000" cy="971062"/>
          </a:xfrm>
        </p:spPr>
        <p:txBody>
          <a:bodyPr>
            <a:normAutofit/>
          </a:bodyPr>
          <a:lstStyle/>
          <a:p>
            <a:pPr algn="ctr" eaLnBrk="1" hangingPunct="1">
              <a:defRPr/>
            </a:pPr>
            <a:r>
              <a:rPr lang="en-US" sz="4000" b="1" dirty="0"/>
              <a:t>Sharps Container Disposal</a:t>
            </a:r>
          </a:p>
        </p:txBody>
      </p:sp>
      <p:sp>
        <p:nvSpPr>
          <p:cNvPr id="134147" name="Rectangle 3"/>
          <p:cNvSpPr>
            <a:spLocks noGrp="1" noChangeArrowheads="1"/>
          </p:cNvSpPr>
          <p:nvPr>
            <p:ph idx="1"/>
          </p:nvPr>
        </p:nvSpPr>
        <p:spPr>
          <a:xfrm>
            <a:off x="685800" y="1905000"/>
            <a:ext cx="8001000" cy="4038600"/>
          </a:xfrm>
        </p:spPr>
        <p:txBody>
          <a:bodyPr>
            <a:normAutofit fontScale="92500"/>
          </a:bodyPr>
          <a:lstStyle/>
          <a:p>
            <a:pPr eaLnBrk="1" hangingPunct="1">
              <a:defRPr/>
            </a:pPr>
            <a:r>
              <a:rPr lang="en-US" sz="2800" dirty="0"/>
              <a:t>Seal and date container when ¾ full of sharps.</a:t>
            </a:r>
          </a:p>
          <a:p>
            <a:pPr eaLnBrk="1" hangingPunct="1">
              <a:defRPr/>
            </a:pPr>
            <a:r>
              <a:rPr lang="en-US" sz="2800" dirty="0"/>
              <a:t>School Health personnel will contact school health vendor to dispose of sharps container.  </a:t>
            </a:r>
          </a:p>
          <a:p>
            <a:pPr eaLnBrk="1" hangingPunct="1">
              <a:defRPr/>
            </a:pPr>
            <a:r>
              <a:rPr lang="en-US" sz="2800" dirty="0"/>
              <a:t>If anything that is not a sharp (such as blood saturated material) is placed in container:</a:t>
            </a:r>
          </a:p>
          <a:p>
            <a:pPr lvl="2" eaLnBrk="1" hangingPunct="1">
              <a:buClr>
                <a:schemeClr val="tx1"/>
              </a:buClr>
              <a:buFont typeface="Wingdings" pitchFamily="2" charset="2"/>
              <a:buChar char="ü"/>
              <a:defRPr/>
            </a:pPr>
            <a:r>
              <a:rPr lang="en-US" sz="1800" dirty="0"/>
              <a:t>Date container and start 30 day clock.</a:t>
            </a:r>
          </a:p>
          <a:p>
            <a:pPr lvl="2" eaLnBrk="1" hangingPunct="1">
              <a:buClr>
                <a:schemeClr val="tx1"/>
              </a:buClr>
              <a:buFont typeface="Wingdings" pitchFamily="2" charset="2"/>
              <a:buChar char="ü"/>
              <a:defRPr/>
            </a:pPr>
            <a:r>
              <a:rPr lang="en-US" sz="1800" dirty="0"/>
              <a:t>Seal container on 30</a:t>
            </a:r>
            <a:r>
              <a:rPr lang="en-US" sz="1800" baseline="30000" dirty="0"/>
              <a:t>th</a:t>
            </a:r>
            <a:r>
              <a:rPr lang="en-US" sz="1800" dirty="0"/>
              <a:t> day.</a:t>
            </a:r>
          </a:p>
          <a:p>
            <a:pPr lvl="2" eaLnBrk="1" hangingPunct="1">
              <a:buClr>
                <a:schemeClr val="tx1"/>
              </a:buClr>
              <a:buFont typeface="Wingdings" pitchFamily="2" charset="2"/>
              <a:buChar char="ü"/>
              <a:defRPr/>
            </a:pPr>
            <a:r>
              <a:rPr lang="en-US" sz="1800" dirty="0"/>
              <a:t>Contact Nurse to arrange transport of sharps container for disposal.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Medical Guidelines</a:t>
            </a:r>
          </a:p>
        </p:txBody>
      </p:sp>
      <p:sp>
        <p:nvSpPr>
          <p:cNvPr id="3" name="Content Placeholder 2"/>
          <p:cNvSpPr>
            <a:spLocks noGrp="1"/>
          </p:cNvSpPr>
          <p:nvPr>
            <p:ph idx="1"/>
          </p:nvPr>
        </p:nvSpPr>
        <p:spPr/>
        <p:txBody>
          <a:bodyPr/>
          <a:lstStyle/>
          <a:p>
            <a:r>
              <a:rPr lang="en-US" sz="2800" dirty="0"/>
              <a:t>Guidelines for managing Severe Allergies, Asthma, Diabetes, or Seizure Disorders are found on the District website Health Services page: </a:t>
            </a:r>
            <a:r>
              <a:rPr lang="en-US" sz="2800" dirty="0">
                <a:hlinkClick r:id="rId2"/>
              </a:rPr>
              <a:t>https://www.escambiaschools.org/Page/1054</a:t>
            </a:r>
            <a:endParaRPr lang="en-US" dirty="0"/>
          </a:p>
        </p:txBody>
      </p:sp>
    </p:spTree>
    <p:extLst>
      <p:ext uri="{BB962C8B-B14F-4D97-AF65-F5344CB8AC3E}">
        <p14:creationId xmlns:p14="http://schemas.microsoft.com/office/powerpoint/2010/main" val="2936117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1752599"/>
            <a:ext cx="8077200" cy="3047999"/>
          </a:xfrm>
        </p:spPr>
        <p:txBody>
          <a:bodyPr>
            <a:normAutofit/>
          </a:bodyPr>
          <a:lstStyle/>
          <a:p>
            <a:pPr algn="ctr" eaLnBrk="1" hangingPunct="1">
              <a:defRPr/>
            </a:pPr>
            <a:r>
              <a:rPr lang="en-US" sz="4000" b="1" dirty="0"/>
              <a:t>Medication Related Emergencies</a:t>
            </a:r>
          </a:p>
        </p:txBody>
      </p:sp>
      <p:sp>
        <p:nvSpPr>
          <p:cNvPr id="111619" name="Rectangle 3"/>
          <p:cNvSpPr>
            <a:spLocks noGrp="1" noChangeArrowheads="1"/>
          </p:cNvSpPr>
          <p:nvPr>
            <p:ph idx="1"/>
          </p:nvPr>
        </p:nvSpPr>
        <p:spPr>
          <a:xfrm>
            <a:off x="457200" y="2219204"/>
            <a:ext cx="8229600" cy="4257795"/>
          </a:xfrm>
        </p:spPr>
        <p:txBody>
          <a:bodyPr>
            <a:normAutofit/>
          </a:bodyPr>
          <a:lstStyle/>
          <a:p>
            <a:pPr eaLnBrk="1" hangingPunct="1">
              <a:defRPr/>
            </a:pPr>
            <a:r>
              <a:rPr lang="en-US" sz="2400" dirty="0"/>
              <a:t>An allergic reaction to a medication can occur at any time, no matter how long the student has been taking medication.</a:t>
            </a:r>
          </a:p>
          <a:p>
            <a:pPr eaLnBrk="1" hangingPunct="1">
              <a:defRPr/>
            </a:pPr>
            <a:r>
              <a:rPr lang="en-US" sz="2400" dirty="0"/>
              <a:t>Allergic symptoms:</a:t>
            </a:r>
          </a:p>
          <a:p>
            <a:pPr lvl="1" eaLnBrk="1" hangingPunct="1">
              <a:defRPr/>
            </a:pPr>
            <a:r>
              <a:rPr lang="en-US" sz="2400" dirty="0"/>
              <a:t>Rash                </a:t>
            </a:r>
          </a:p>
          <a:p>
            <a:pPr lvl="1" eaLnBrk="1" hangingPunct="1">
              <a:defRPr/>
            </a:pPr>
            <a:r>
              <a:rPr lang="en-US" sz="2400" dirty="0"/>
              <a:t>Swelling and Itching</a:t>
            </a:r>
          </a:p>
          <a:p>
            <a:pPr lvl="1" eaLnBrk="1" hangingPunct="1">
              <a:defRPr/>
            </a:pPr>
            <a:r>
              <a:rPr lang="en-US" sz="2400" dirty="0"/>
              <a:t>Breathing problems</a:t>
            </a:r>
          </a:p>
          <a:p>
            <a:pPr lvl="1" eaLnBrk="1" hangingPunct="1">
              <a:defRPr/>
            </a:pPr>
            <a:r>
              <a:rPr lang="en-US" sz="2400" dirty="0"/>
              <a:t>Bluish color of skin</a:t>
            </a:r>
          </a:p>
          <a:p>
            <a:pPr lvl="1" eaLnBrk="1" hangingPunct="1">
              <a:defRPr/>
            </a:pPr>
            <a:r>
              <a:rPr lang="en-US" sz="2400" dirty="0"/>
              <a:t>Increasing anxiety</a:t>
            </a:r>
          </a:p>
        </p:txBody>
      </p:sp>
    </p:spTree>
    <p:extLst>
      <p:ext uri="{BB962C8B-B14F-4D97-AF65-F5344CB8AC3E}">
        <p14:creationId xmlns:p14="http://schemas.microsoft.com/office/powerpoint/2010/main" val="2111496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533400" y="-990600"/>
            <a:ext cx="8153400" cy="2368550"/>
          </a:xfrm>
        </p:spPr>
        <p:txBody>
          <a:bodyPr>
            <a:normAutofit/>
          </a:bodyPr>
          <a:lstStyle/>
          <a:p>
            <a:pPr algn="ctr" eaLnBrk="1" hangingPunct="1">
              <a:defRPr/>
            </a:pPr>
            <a:r>
              <a:rPr lang="en-US" sz="4000" b="1" dirty="0"/>
              <a:t>Anaphylaxis</a:t>
            </a:r>
          </a:p>
        </p:txBody>
      </p:sp>
      <p:sp>
        <p:nvSpPr>
          <p:cNvPr id="158723" name="Rectangle 3"/>
          <p:cNvSpPr>
            <a:spLocks noGrp="1" noChangeArrowheads="1"/>
          </p:cNvSpPr>
          <p:nvPr>
            <p:ph idx="1"/>
          </p:nvPr>
        </p:nvSpPr>
        <p:spPr>
          <a:xfrm>
            <a:off x="762000" y="1828800"/>
            <a:ext cx="7543800" cy="4724400"/>
          </a:xfrm>
        </p:spPr>
        <p:txBody>
          <a:bodyPr>
            <a:normAutofit lnSpcReduction="10000"/>
          </a:bodyPr>
          <a:lstStyle/>
          <a:p>
            <a:pPr eaLnBrk="1" hangingPunct="1">
              <a:lnSpc>
                <a:spcPct val="80000"/>
              </a:lnSpc>
              <a:defRPr/>
            </a:pPr>
            <a:r>
              <a:rPr lang="en-US" sz="2800" dirty="0"/>
              <a:t>Medical term for life-threatening systemic allergic reaction that may occur when allergic individuals are exposed to specific allergens.  Anaphylaxis is a collection of symptoms affecting multiple systems in the body. </a:t>
            </a:r>
          </a:p>
          <a:p>
            <a:pPr eaLnBrk="1" hangingPunct="1">
              <a:lnSpc>
                <a:spcPct val="80000"/>
              </a:lnSpc>
              <a:buFont typeface="Wingdings" pitchFamily="2" charset="2"/>
              <a:buNone/>
              <a:defRPr/>
            </a:pPr>
            <a:endParaRPr lang="en-US" sz="2800" dirty="0"/>
          </a:p>
          <a:p>
            <a:pPr eaLnBrk="1" hangingPunct="1">
              <a:lnSpc>
                <a:spcPct val="80000"/>
              </a:lnSpc>
              <a:defRPr/>
            </a:pPr>
            <a:r>
              <a:rPr lang="en-US" sz="2800" b="1" dirty="0"/>
              <a:t>Epinephrine (adrenaline):</a:t>
            </a:r>
            <a:r>
              <a:rPr lang="en-US" sz="2800" dirty="0"/>
              <a:t> single most important medication for treating anaphylactic reactions; should be administered at the first sign of a systemic allergic reaction. If epinephrine is given, call 911, notify the Principal and parent.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533401" y="-838200"/>
            <a:ext cx="8001000" cy="2209800"/>
          </a:xfrm>
        </p:spPr>
        <p:txBody>
          <a:bodyPr>
            <a:normAutofit/>
          </a:bodyPr>
          <a:lstStyle/>
          <a:p>
            <a:pPr algn="ctr" eaLnBrk="1" hangingPunct="1">
              <a:defRPr/>
            </a:pPr>
            <a:r>
              <a:rPr lang="en-US" sz="4000" b="1" dirty="0"/>
              <a:t>Anaphylaxis Signs &amp; Symptoms</a:t>
            </a:r>
          </a:p>
        </p:txBody>
      </p:sp>
      <p:sp>
        <p:nvSpPr>
          <p:cNvPr id="174083" name="Rectangle 3"/>
          <p:cNvSpPr>
            <a:spLocks noGrp="1" noChangeArrowheads="1"/>
          </p:cNvSpPr>
          <p:nvPr>
            <p:ph idx="1"/>
          </p:nvPr>
        </p:nvSpPr>
        <p:spPr>
          <a:xfrm>
            <a:off x="685800" y="1828800"/>
            <a:ext cx="8001000" cy="4495800"/>
          </a:xfrm>
        </p:spPr>
        <p:txBody>
          <a:bodyPr>
            <a:normAutofit/>
          </a:bodyPr>
          <a:lstStyle/>
          <a:p>
            <a:pPr eaLnBrk="1" hangingPunct="1">
              <a:lnSpc>
                <a:spcPct val="80000"/>
              </a:lnSpc>
              <a:defRPr/>
            </a:pPr>
            <a:r>
              <a:rPr lang="en-US" sz="2400" dirty="0"/>
              <a:t>Hives, itching (of any body part);</a:t>
            </a:r>
          </a:p>
          <a:p>
            <a:pPr eaLnBrk="1" hangingPunct="1">
              <a:lnSpc>
                <a:spcPct val="80000"/>
              </a:lnSpc>
              <a:defRPr/>
            </a:pPr>
            <a:r>
              <a:rPr lang="en-US" sz="2400" dirty="0"/>
              <a:t>Flushed, pale skin, dizziness;</a:t>
            </a:r>
          </a:p>
          <a:p>
            <a:pPr eaLnBrk="1" hangingPunct="1">
              <a:lnSpc>
                <a:spcPct val="80000"/>
              </a:lnSpc>
              <a:defRPr/>
            </a:pPr>
            <a:r>
              <a:rPr lang="en-US" sz="2400" dirty="0"/>
              <a:t>Swelling (of any body part);</a:t>
            </a:r>
          </a:p>
          <a:p>
            <a:pPr eaLnBrk="1" hangingPunct="1">
              <a:lnSpc>
                <a:spcPct val="80000"/>
              </a:lnSpc>
              <a:defRPr/>
            </a:pPr>
            <a:r>
              <a:rPr lang="en-US" sz="2400" dirty="0"/>
              <a:t>Red, watery eyes, runny nose;</a:t>
            </a:r>
          </a:p>
          <a:p>
            <a:pPr eaLnBrk="1" hangingPunct="1">
              <a:lnSpc>
                <a:spcPct val="80000"/>
              </a:lnSpc>
              <a:defRPr/>
            </a:pPr>
            <a:r>
              <a:rPr lang="en-US" sz="2400" dirty="0"/>
              <a:t>Fainting, or loss of consciousness;</a:t>
            </a:r>
          </a:p>
          <a:p>
            <a:pPr eaLnBrk="1" hangingPunct="1">
              <a:lnSpc>
                <a:spcPct val="80000"/>
              </a:lnSpc>
              <a:defRPr/>
            </a:pPr>
            <a:r>
              <a:rPr lang="en-US" sz="2400" dirty="0"/>
              <a:t>Wheezing, coughing, difficulty breathing; shortness of breath;</a:t>
            </a:r>
          </a:p>
          <a:p>
            <a:pPr eaLnBrk="1" hangingPunct="1">
              <a:lnSpc>
                <a:spcPct val="80000"/>
              </a:lnSpc>
              <a:defRPr/>
            </a:pPr>
            <a:r>
              <a:rPr lang="en-US" sz="2400" dirty="0"/>
              <a:t>Change in mental status; increasing anxiety</a:t>
            </a:r>
          </a:p>
          <a:p>
            <a:pPr eaLnBrk="1" hangingPunct="1">
              <a:lnSpc>
                <a:spcPct val="80000"/>
              </a:lnSpc>
              <a:defRPr/>
            </a:pPr>
            <a:r>
              <a:rPr lang="en-US" sz="2400" dirty="0"/>
              <a:t>Throat tightness or closing; difficulty swallowing.</a:t>
            </a:r>
          </a:p>
          <a:p>
            <a:pPr eaLnBrk="1" hangingPunct="1">
              <a:lnSpc>
                <a:spcPct val="80000"/>
              </a:lnSpc>
              <a:defRPr/>
            </a:pPr>
            <a:r>
              <a:rPr lang="en-US" sz="2400" dirty="0"/>
              <a:t>Nausea, vomiting, abdominal pain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Asthma</a:t>
            </a:r>
          </a:p>
        </p:txBody>
      </p:sp>
      <p:sp>
        <p:nvSpPr>
          <p:cNvPr id="3" name="Content Placeholder 2"/>
          <p:cNvSpPr>
            <a:spLocks noGrp="1"/>
          </p:cNvSpPr>
          <p:nvPr>
            <p:ph idx="1"/>
          </p:nvPr>
        </p:nvSpPr>
        <p:spPr/>
        <p:txBody>
          <a:bodyPr>
            <a:normAutofit/>
          </a:bodyPr>
          <a:lstStyle/>
          <a:p>
            <a:r>
              <a:rPr lang="en-US" sz="2400" dirty="0"/>
              <a:t>Students often have orders to administer an inhaler before P.E. or recess. </a:t>
            </a:r>
          </a:p>
          <a:p>
            <a:r>
              <a:rPr lang="en-US" sz="2400" dirty="0"/>
              <a:t>If a student states they need their inhaler, and it is in the clinic with proper authorization, allow student to use it. Notify parent. Do not withhold an inhaler because of lack of a cough or lack of obvious difficulty breathing. </a:t>
            </a:r>
          </a:p>
        </p:txBody>
      </p:sp>
    </p:spTree>
    <p:extLst>
      <p:ext uri="{BB962C8B-B14F-4D97-AF65-F5344CB8AC3E}">
        <p14:creationId xmlns:p14="http://schemas.microsoft.com/office/powerpoint/2010/main" val="1789118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900113" y="277813"/>
            <a:ext cx="7510462" cy="1139825"/>
          </a:xfrm>
        </p:spPr>
        <p:txBody>
          <a:bodyPr/>
          <a:lstStyle/>
          <a:p>
            <a:pPr eaLnBrk="1" hangingPunct="1">
              <a:defRPr/>
            </a:pPr>
            <a:r>
              <a:rPr lang="en-US"/>
              <a:t>DIABETES</a:t>
            </a:r>
          </a:p>
        </p:txBody>
      </p:sp>
      <p:sp>
        <p:nvSpPr>
          <p:cNvPr id="56323" name="Rectangle 3"/>
          <p:cNvSpPr>
            <a:spLocks noChangeArrowheads="1"/>
          </p:cNvSpPr>
          <p:nvPr/>
        </p:nvSpPr>
        <p:spPr bwMode="auto">
          <a:xfrm>
            <a:off x="3962400" y="2133600"/>
            <a:ext cx="4800600" cy="43434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Char char="u"/>
              <a:defRPr/>
            </a:pPr>
            <a:r>
              <a:rPr lang="en-US" sz="2800" dirty="0">
                <a:solidFill>
                  <a:srgbClr val="FFFF00"/>
                </a:solidFill>
                <a:effectLst>
                  <a:outerShdw blurRad="38100" dist="38100" dir="2700000" algn="tl">
                    <a:srgbClr val="000000"/>
                  </a:outerShdw>
                </a:effectLst>
              </a:rPr>
              <a:t>ALWAYS</a:t>
            </a:r>
            <a:r>
              <a:rPr lang="en-US" sz="2800" dirty="0">
                <a:effectLst>
                  <a:outerShdw blurRad="38100" dist="38100" dir="2700000" algn="tl">
                    <a:srgbClr val="000000"/>
                  </a:outerShdw>
                </a:effectLst>
              </a:rPr>
              <a:t> notify your school nurse of a new student with diabetes.</a:t>
            </a:r>
          </a:p>
          <a:p>
            <a:pPr marL="342900" indent="-342900">
              <a:spcBef>
                <a:spcPct val="20000"/>
              </a:spcBef>
              <a:buClr>
                <a:schemeClr val="hlink"/>
              </a:buClr>
              <a:buSzPct val="70000"/>
              <a:buFont typeface="Wingdings" pitchFamily="2" charset="2"/>
              <a:buChar char="u"/>
              <a:defRPr/>
            </a:pPr>
            <a:r>
              <a:rPr lang="en-US" sz="2800" dirty="0">
                <a:effectLst>
                  <a:outerShdw blurRad="38100" dist="38100" dir="2700000" algn="tl">
                    <a:srgbClr val="000000"/>
                  </a:outerShdw>
                </a:effectLst>
              </a:rPr>
              <a:t>Child-specific training is required </a:t>
            </a:r>
            <a:r>
              <a:rPr lang="en-US" sz="2800" dirty="0">
                <a:solidFill>
                  <a:srgbClr val="FFFF00"/>
                </a:solidFill>
                <a:effectLst>
                  <a:outerShdw blurRad="38100" dist="38100" dir="2700000" algn="tl">
                    <a:srgbClr val="000000"/>
                  </a:outerShdw>
                </a:effectLst>
              </a:rPr>
              <a:t>before</a:t>
            </a:r>
            <a:r>
              <a:rPr lang="en-US" sz="2800" dirty="0">
                <a:effectLst>
                  <a:outerShdw blurRad="38100" dist="38100" dir="2700000" algn="tl">
                    <a:srgbClr val="000000"/>
                  </a:outerShdw>
                </a:effectLst>
              </a:rPr>
              <a:t> you can provide care for a student with diabetes.</a:t>
            </a:r>
          </a:p>
        </p:txBody>
      </p:sp>
      <p:pic>
        <p:nvPicPr>
          <p:cNvPr id="346115" name="Picture 5" descr="MPj04222800000[1]"/>
          <p:cNvPicPr>
            <a:picLocks noChangeAspect="1" noChangeArrowheads="1"/>
          </p:cNvPicPr>
          <p:nvPr/>
        </p:nvPicPr>
        <p:blipFill>
          <a:blip r:embed="rId3" cstate="print"/>
          <a:srcRect/>
          <a:stretch>
            <a:fillRect/>
          </a:stretch>
        </p:blipFill>
        <p:spPr bwMode="auto">
          <a:xfrm>
            <a:off x="533400" y="2286000"/>
            <a:ext cx="3124200" cy="31242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defRPr/>
            </a:pPr>
            <a:r>
              <a:rPr lang="en-US"/>
              <a:t>Seizure Management</a:t>
            </a:r>
          </a:p>
        </p:txBody>
      </p:sp>
      <p:sp>
        <p:nvSpPr>
          <p:cNvPr id="121859" name="Rectangle 3"/>
          <p:cNvSpPr>
            <a:spLocks noGrp="1" noChangeArrowheads="1"/>
          </p:cNvSpPr>
          <p:nvPr>
            <p:ph type="body" sz="half" idx="2"/>
          </p:nvPr>
        </p:nvSpPr>
        <p:spPr>
          <a:xfrm>
            <a:off x="2362200" y="1752600"/>
            <a:ext cx="5943600" cy="4648200"/>
          </a:xfrm>
        </p:spPr>
        <p:txBody>
          <a:bodyPr>
            <a:normAutofit fontScale="70000" lnSpcReduction="20000"/>
          </a:bodyPr>
          <a:lstStyle/>
          <a:p>
            <a:pPr eaLnBrk="1" hangingPunct="1">
              <a:defRPr/>
            </a:pPr>
            <a:r>
              <a:rPr lang="en-US" sz="2800" dirty="0"/>
              <a:t>Review the First-Aid Flow Sheet for Seizure Management located in the ECPS Health Services Policy and Procedure Book.</a:t>
            </a:r>
          </a:p>
          <a:p>
            <a:pPr eaLnBrk="1" hangingPunct="1">
              <a:defRPr/>
            </a:pPr>
            <a:r>
              <a:rPr lang="en-US" sz="2800" dirty="0"/>
              <a:t>Child-specific training must be provided by the school nurse if a Vagal Nerve Stimulator or emergency seizure medication is authorized.</a:t>
            </a:r>
          </a:p>
          <a:p>
            <a:pPr eaLnBrk="1" hangingPunct="1">
              <a:defRPr/>
            </a:pPr>
            <a:r>
              <a:rPr lang="en-US" sz="2800" dirty="0"/>
              <a:t>If a parent provides an individual seizure action plan signed by the Dr., staff who have routine contact with the student are required to complete epilepsy training. The school nurse will facilitate this training. </a:t>
            </a:r>
          </a:p>
          <a:p>
            <a:pPr eaLnBrk="1" hangingPunct="1">
              <a:defRPr/>
            </a:pPr>
            <a:r>
              <a:rPr lang="en-US" sz="2800" dirty="0"/>
              <a:t>Private/Charter school staff may find training at Epilepsyalliancefl.org </a:t>
            </a:r>
          </a:p>
          <a:p>
            <a:pPr eaLnBrk="1" hangingPunct="1">
              <a:defRPr/>
            </a:pPr>
            <a:endParaRPr lang="en-US" sz="2800" dirty="0"/>
          </a:p>
          <a:p>
            <a:pPr eaLnBrk="1" hangingPunct="1">
              <a:defRPr/>
            </a:pPr>
            <a:endParaRPr lang="en-US" dirty="0"/>
          </a:p>
          <a:p>
            <a:pPr eaLnBrk="1" hangingPunct="1">
              <a:defRPr/>
            </a:pPr>
            <a:endParaRPr lang="en-US" dirty="0"/>
          </a:p>
        </p:txBody>
      </p:sp>
      <p:pic>
        <p:nvPicPr>
          <p:cNvPr id="348163" name="Picture 9" descr="MCj02345430000[1]"/>
          <p:cNvPicPr>
            <a:picLocks noChangeAspect="1" noChangeArrowheads="1"/>
          </p:cNvPicPr>
          <p:nvPr/>
        </p:nvPicPr>
        <p:blipFill>
          <a:blip r:embed="rId3" cstate="print"/>
          <a:srcRect/>
          <a:stretch>
            <a:fillRect/>
          </a:stretch>
        </p:blipFill>
        <p:spPr bwMode="auto">
          <a:xfrm>
            <a:off x="685800" y="1524000"/>
            <a:ext cx="1447800" cy="17526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dirty="0"/>
              <a:t>OBJECTIVES OF MODULE</a:t>
            </a:r>
          </a:p>
        </p:txBody>
      </p:sp>
      <p:sp>
        <p:nvSpPr>
          <p:cNvPr id="7171" name="Rectangle 3"/>
          <p:cNvSpPr>
            <a:spLocks noGrp="1" noChangeArrowheads="1"/>
          </p:cNvSpPr>
          <p:nvPr>
            <p:ph idx="1"/>
          </p:nvPr>
        </p:nvSpPr>
        <p:spPr/>
        <p:txBody>
          <a:bodyPr>
            <a:normAutofit/>
          </a:bodyPr>
          <a:lstStyle/>
          <a:p>
            <a:pPr>
              <a:buFont typeface="Arial" panose="020B0604020202020204" pitchFamily="34" charset="0"/>
              <a:buChar char="•"/>
              <a:defRPr/>
            </a:pPr>
            <a:r>
              <a:rPr lang="en-US" sz="2800" dirty="0"/>
              <a:t>Identify health services documentation forms</a:t>
            </a:r>
          </a:p>
          <a:p>
            <a:pPr>
              <a:buFont typeface="Arial" panose="020B0604020202020204" pitchFamily="34" charset="0"/>
              <a:buChar char="•"/>
              <a:defRPr/>
            </a:pPr>
            <a:r>
              <a:rPr lang="en-US" sz="2800" dirty="0"/>
              <a:t>Review medication policy, procedures and health guidelines</a:t>
            </a:r>
          </a:p>
          <a:p>
            <a:pPr eaLnBrk="1" hangingPunct="1">
              <a:buFont typeface="Arial" panose="020B0604020202020204" pitchFamily="34" charset="0"/>
              <a:buChar char="•"/>
              <a:defRPr/>
            </a:pPr>
            <a:r>
              <a:rPr lang="en-US" sz="2800" dirty="0"/>
              <a:t>Review established procedures for medication administration and documentation </a:t>
            </a:r>
          </a:p>
          <a:p>
            <a:pPr marL="0" indent="0" eaLnBrk="1" hangingPunct="1">
              <a:buNone/>
              <a:defRPr/>
            </a:pPr>
            <a:endParaRPr lang="en-US"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9" name="Rectangle 5"/>
          <p:cNvSpPr>
            <a:spLocks noGrp="1" noChangeArrowheads="1"/>
          </p:cNvSpPr>
          <p:nvPr>
            <p:ph type="title"/>
          </p:nvPr>
        </p:nvSpPr>
        <p:spPr>
          <a:xfrm>
            <a:off x="381000" y="-457200"/>
            <a:ext cx="8305800" cy="2057399"/>
          </a:xfrm>
        </p:spPr>
        <p:txBody>
          <a:bodyPr/>
          <a:lstStyle/>
          <a:p>
            <a:pPr algn="ctr" eaLnBrk="1" hangingPunct="1">
              <a:defRPr/>
            </a:pPr>
            <a:r>
              <a:rPr lang="en-US" sz="4800" dirty="0">
                <a:solidFill>
                  <a:srgbClr val="FF0000"/>
                </a:solidFill>
              </a:rPr>
              <a:t>Call 911:</a:t>
            </a:r>
          </a:p>
        </p:txBody>
      </p:sp>
      <p:sp>
        <p:nvSpPr>
          <p:cNvPr id="123910" name="Rectangle 6"/>
          <p:cNvSpPr>
            <a:spLocks noGrp="1" noChangeArrowheads="1"/>
          </p:cNvSpPr>
          <p:nvPr>
            <p:ph idx="1"/>
          </p:nvPr>
        </p:nvSpPr>
        <p:spPr>
          <a:xfrm>
            <a:off x="609600" y="1905000"/>
            <a:ext cx="7924800" cy="4267200"/>
          </a:xfrm>
        </p:spPr>
        <p:txBody>
          <a:bodyPr>
            <a:normAutofit/>
          </a:bodyPr>
          <a:lstStyle/>
          <a:p>
            <a:pPr eaLnBrk="1" hangingPunct="1">
              <a:defRPr/>
            </a:pPr>
            <a:r>
              <a:rPr lang="en-US" dirty="0"/>
              <a:t>If seizure lasts longer than 5 minutes or as directed in student’s health care plan/seizure management plan.</a:t>
            </a:r>
          </a:p>
          <a:p>
            <a:pPr eaLnBrk="1" hangingPunct="1">
              <a:defRPr/>
            </a:pPr>
            <a:r>
              <a:rPr lang="en-US" dirty="0"/>
              <a:t>If student has repeated seizures.</a:t>
            </a:r>
          </a:p>
          <a:p>
            <a:pPr eaLnBrk="1" hangingPunct="1">
              <a:defRPr/>
            </a:pPr>
            <a:r>
              <a:rPr lang="en-US" dirty="0"/>
              <a:t>If student has trouble breathing after a seizure.</a:t>
            </a:r>
          </a:p>
          <a:p>
            <a:pPr eaLnBrk="1" hangingPunct="1">
              <a:defRPr/>
            </a:pPr>
            <a:r>
              <a:rPr lang="en-US" dirty="0"/>
              <a:t>If student cannot be aroused after a seizure.</a:t>
            </a:r>
          </a:p>
          <a:p>
            <a:pPr eaLnBrk="1" hangingPunct="1">
              <a:defRPr/>
            </a:pPr>
            <a:r>
              <a:rPr lang="en-US" dirty="0"/>
              <a:t>If student is pregnant, diabetic, or has no known history of seizures.</a:t>
            </a:r>
          </a:p>
          <a:p>
            <a:pPr eaLnBrk="1" hangingPunct="1">
              <a:defRPr/>
            </a:pPr>
            <a:r>
              <a:rPr lang="en-US" dirty="0"/>
              <a:t>If emergency seizure medication is administered.</a:t>
            </a:r>
          </a:p>
          <a:p>
            <a:pPr marL="0" indent="0" eaLnBrk="1" hangingPunct="1">
              <a:buNone/>
              <a:defRPr/>
            </a:pPr>
            <a:r>
              <a:rPr lang="en-US" sz="2800" dirty="0"/>
              <a:t>If student has a diagnosed seizure disorder, it is not necessary to call 911 automatically if they have a seizure.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28600" y="-228600"/>
            <a:ext cx="8382000" cy="1930940"/>
          </a:xfrm>
        </p:spPr>
        <p:txBody>
          <a:bodyPr>
            <a:normAutofit fontScale="90000"/>
          </a:bodyPr>
          <a:lstStyle/>
          <a:p>
            <a:pPr eaLnBrk="1" hangingPunct="1">
              <a:defRPr/>
            </a:pPr>
            <a:r>
              <a:rPr lang="en-US" sz="4400" b="1" dirty="0"/>
              <a:t>     </a:t>
            </a:r>
            <a:br>
              <a:rPr lang="en-US" sz="4400" b="1" dirty="0"/>
            </a:br>
            <a:br>
              <a:rPr lang="en-US" sz="4400" b="1" dirty="0"/>
            </a:br>
            <a:br>
              <a:rPr lang="en-US" sz="4400" b="1" dirty="0"/>
            </a:br>
            <a:br>
              <a:rPr lang="en-US" sz="4400" b="1" dirty="0"/>
            </a:br>
            <a:br>
              <a:rPr lang="en-US" sz="4400" b="1" dirty="0"/>
            </a:br>
            <a:r>
              <a:rPr lang="en-US" sz="4400" b="1" dirty="0"/>
              <a:t>       Head Lice Management</a:t>
            </a:r>
            <a:br>
              <a:rPr lang="en-US" sz="4000" dirty="0"/>
            </a:br>
            <a:br>
              <a:rPr lang="en-US" sz="3600" dirty="0"/>
            </a:br>
            <a:endParaRPr lang="en-US" sz="3600" dirty="0"/>
          </a:p>
        </p:txBody>
      </p:sp>
      <p:pic>
        <p:nvPicPr>
          <p:cNvPr id="344067" name="Picture 4" descr="j0130093"/>
          <p:cNvPicPr>
            <a:picLocks noGrp="1" noChangeAspect="1" noChangeArrowheads="1"/>
          </p:cNvPicPr>
          <p:nvPr>
            <p:ph type="clipArt" sz="half" idx="1"/>
          </p:nvPr>
        </p:nvPicPr>
        <p:blipFill>
          <a:blip r:embed="rId3" cstate="print"/>
          <a:srcRect/>
          <a:stretch>
            <a:fillRect/>
          </a:stretch>
        </p:blipFill>
        <p:spPr>
          <a:xfrm>
            <a:off x="6313251" y="-37289"/>
            <a:ext cx="2598906" cy="1802991"/>
          </a:xfrm>
        </p:spPr>
      </p:pic>
      <p:sp>
        <p:nvSpPr>
          <p:cNvPr id="48131" name="Rectangle 3"/>
          <p:cNvSpPr>
            <a:spLocks noGrp="1" noChangeArrowheads="1"/>
          </p:cNvSpPr>
          <p:nvPr>
            <p:ph type="body" sz="half" idx="2"/>
          </p:nvPr>
        </p:nvSpPr>
        <p:spPr>
          <a:xfrm>
            <a:off x="533400" y="1981200"/>
            <a:ext cx="8382000" cy="4229100"/>
          </a:xfrm>
        </p:spPr>
        <p:txBody>
          <a:bodyPr>
            <a:normAutofit fontScale="92500" lnSpcReduction="10000"/>
          </a:bodyPr>
          <a:lstStyle/>
          <a:p>
            <a:pPr eaLnBrk="1" hangingPunct="1">
              <a:defRPr/>
            </a:pPr>
            <a:r>
              <a:rPr lang="en-US" sz="2800" dirty="0"/>
              <a:t>Only exclude students who have live bugs or nits less than ¼” from the scalp on initial examination that have not been already treated.</a:t>
            </a:r>
          </a:p>
          <a:p>
            <a:pPr eaLnBrk="1" hangingPunct="1">
              <a:defRPr/>
            </a:pPr>
            <a:r>
              <a:rPr lang="en-US" sz="2800" dirty="0"/>
              <a:t>Students may return to school after being treated with a lice killing product  and </a:t>
            </a:r>
            <a:r>
              <a:rPr lang="en-US" sz="2800" dirty="0">
                <a:solidFill>
                  <a:srgbClr val="C00000"/>
                </a:solidFill>
              </a:rPr>
              <a:t>no live lice </a:t>
            </a:r>
            <a:r>
              <a:rPr lang="en-US" sz="2800" dirty="0"/>
              <a:t>are found by school/clinic staff.</a:t>
            </a:r>
          </a:p>
          <a:p>
            <a:pPr eaLnBrk="1" hangingPunct="1">
              <a:defRPr/>
            </a:pPr>
            <a:r>
              <a:rPr lang="en-US" sz="2800" dirty="0"/>
              <a:t>Nit removal is highly recommended, but not required.</a:t>
            </a:r>
          </a:p>
          <a:p>
            <a:pPr eaLnBrk="1" hangingPunct="1">
              <a:defRPr/>
            </a:pPr>
            <a:r>
              <a:rPr lang="en-US" sz="2800" dirty="0"/>
              <a:t>Students are allowed one day of excused absence for the treatment of head lice.</a:t>
            </a:r>
          </a:p>
        </p:txBody>
      </p:sp>
    </p:spTree>
    <p:extLst>
      <p:ext uri="{BB962C8B-B14F-4D97-AF65-F5344CB8AC3E}">
        <p14:creationId xmlns:p14="http://schemas.microsoft.com/office/powerpoint/2010/main" val="5531946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381000" y="-304800"/>
            <a:ext cx="8305800" cy="1905000"/>
          </a:xfrm>
        </p:spPr>
        <p:txBody>
          <a:bodyPr>
            <a:noAutofit/>
          </a:bodyPr>
          <a:lstStyle/>
          <a:p>
            <a:pPr algn="ctr" eaLnBrk="1" hangingPunct="1">
              <a:defRPr/>
            </a:pPr>
            <a:r>
              <a:rPr lang="en-US" sz="4000" b="1" dirty="0"/>
              <a:t>Final Reminders</a:t>
            </a:r>
          </a:p>
        </p:txBody>
      </p:sp>
      <p:sp>
        <p:nvSpPr>
          <p:cNvPr id="141315" name="Rectangle 3"/>
          <p:cNvSpPr>
            <a:spLocks noGrp="1" noChangeArrowheads="1"/>
          </p:cNvSpPr>
          <p:nvPr>
            <p:ph idx="1"/>
          </p:nvPr>
        </p:nvSpPr>
        <p:spPr>
          <a:xfrm>
            <a:off x="381000" y="1676400"/>
            <a:ext cx="8305800" cy="4419600"/>
          </a:xfrm>
        </p:spPr>
        <p:txBody>
          <a:bodyPr>
            <a:normAutofit fontScale="92500" lnSpcReduction="10000"/>
          </a:bodyPr>
          <a:lstStyle/>
          <a:p>
            <a:pPr eaLnBrk="1" hangingPunct="1">
              <a:lnSpc>
                <a:spcPct val="90000"/>
              </a:lnSpc>
              <a:defRPr/>
            </a:pPr>
            <a:r>
              <a:rPr lang="en-US" sz="2400" dirty="0"/>
              <a:t>There are no short cuts to medication administration – </a:t>
            </a:r>
            <a:r>
              <a:rPr lang="en-US" sz="2400" b="1" u="sng" dirty="0"/>
              <a:t>ALWAYS</a:t>
            </a:r>
            <a:r>
              <a:rPr lang="en-US" sz="2400" dirty="0"/>
              <a:t> check the 8 rights. Always open the medication administration book before administering medication. </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All health services forms are available online.</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It takes team work between the nurse, health technician, school staff, parent, and student to provide high quality and safe health services.</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Be sure to assist the clinic staff frequently so you remain competent and comfortable with administering medications to students.  Be familiar with the students listed on the tick sheet.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838200" y="-762000"/>
            <a:ext cx="7848600" cy="2285999"/>
          </a:xfrm>
        </p:spPr>
        <p:txBody>
          <a:bodyPr/>
          <a:lstStyle/>
          <a:p>
            <a:pPr algn="ctr" eaLnBrk="1" hangingPunct="1">
              <a:defRPr/>
            </a:pPr>
            <a:r>
              <a:rPr lang="en-US" dirty="0"/>
              <a:t>Final Steps</a:t>
            </a:r>
          </a:p>
        </p:txBody>
      </p:sp>
      <p:sp>
        <p:nvSpPr>
          <p:cNvPr id="126979" name="Rectangle 3"/>
          <p:cNvSpPr>
            <a:spLocks noGrp="1" noChangeArrowheads="1"/>
          </p:cNvSpPr>
          <p:nvPr>
            <p:ph idx="1"/>
          </p:nvPr>
        </p:nvSpPr>
        <p:spPr>
          <a:xfrm>
            <a:off x="1143000" y="1828800"/>
            <a:ext cx="7391400" cy="5029200"/>
          </a:xfrm>
        </p:spPr>
        <p:txBody>
          <a:bodyPr>
            <a:normAutofit fontScale="92500"/>
          </a:bodyPr>
          <a:lstStyle/>
          <a:p>
            <a:pPr marL="609600" indent="-609600">
              <a:buClr>
                <a:schemeClr val="folHlink"/>
              </a:buClr>
              <a:buSzPct val="80000"/>
              <a:buFont typeface="Arial" charset="0"/>
              <a:buAutoNum type="arabicPeriod"/>
              <a:defRPr/>
            </a:pPr>
            <a:r>
              <a:rPr lang="en-US" sz="2400" dirty="0"/>
              <a:t>Return to Health Services web page to obtain post test: </a:t>
            </a:r>
            <a:r>
              <a:rPr lang="en-US" sz="2400" dirty="0">
                <a:hlinkClick r:id="rId3"/>
              </a:rPr>
              <a:t>https://www.escambiaschools.org/Page/5184</a:t>
            </a:r>
            <a:r>
              <a:rPr lang="en-US" sz="2400" dirty="0"/>
              <a:t>.</a:t>
            </a:r>
          </a:p>
          <a:p>
            <a:pPr marL="609600" indent="-609600" eaLnBrk="1" hangingPunct="1">
              <a:buClr>
                <a:schemeClr val="folHlink"/>
              </a:buClr>
              <a:buSzPct val="80000"/>
              <a:buFont typeface="Arial" charset="0"/>
              <a:buAutoNum type="arabicPeriod"/>
              <a:defRPr/>
            </a:pPr>
            <a:r>
              <a:rPr lang="en-US" sz="2400" dirty="0"/>
              <a:t>Print out the test and complete.</a:t>
            </a:r>
          </a:p>
          <a:p>
            <a:pPr marL="609600" indent="-609600" eaLnBrk="1" hangingPunct="1">
              <a:buClr>
                <a:schemeClr val="folHlink"/>
              </a:buClr>
              <a:buSzPct val="80000"/>
              <a:buFont typeface="Arial" charset="0"/>
              <a:buAutoNum type="arabicPeriod"/>
              <a:defRPr/>
            </a:pPr>
            <a:r>
              <a:rPr lang="en-US" sz="2400" dirty="0"/>
              <a:t>Contact school nurse to review test results, verify skills, and complete competency checklist.</a:t>
            </a:r>
          </a:p>
          <a:p>
            <a:pPr marL="609600" indent="-609600" eaLnBrk="1" hangingPunct="1">
              <a:buClr>
                <a:schemeClr val="folHlink"/>
              </a:buClr>
              <a:buSzPct val="80000"/>
              <a:buFont typeface="Arial" charset="0"/>
              <a:buAutoNum type="arabicPeriod"/>
              <a:defRPr/>
            </a:pPr>
            <a:r>
              <a:rPr lang="en-US" sz="2400" dirty="0"/>
              <a:t>Charter and Private schools fax a copy of completed test to Health Services Coordinator at 850-469-5346 or email it to bhagans@ecsdfl.us A certificate will be sent via email or fax. </a:t>
            </a:r>
          </a:p>
          <a:p>
            <a:pPr marL="609600" indent="-609600" eaLnBrk="1" hangingPunct="1">
              <a:buClr>
                <a:schemeClr val="folHlink"/>
              </a:buClr>
              <a:buSzPct val="80000"/>
              <a:buFont typeface="Arial" charset="0"/>
              <a:buAutoNum type="arabicPeriod"/>
              <a:defRPr/>
            </a:pPr>
            <a:r>
              <a:rPr lang="en-US" sz="2400" dirty="0"/>
              <a:t>Store documentation in Medication Administration notebook.</a:t>
            </a:r>
          </a:p>
        </p:txBody>
      </p:sp>
      <p:sp>
        <p:nvSpPr>
          <p:cNvPr id="354307" name="Text Box 7"/>
          <p:cNvSpPr txBox="1">
            <a:spLocks noChangeArrowheads="1"/>
          </p:cNvSpPr>
          <p:nvPr/>
        </p:nvSpPr>
        <p:spPr bwMode="auto">
          <a:xfrm>
            <a:off x="197796" y="1851498"/>
            <a:ext cx="609600" cy="823913"/>
          </a:xfrm>
          <a:prstGeom prst="rect">
            <a:avLst/>
          </a:prstGeom>
          <a:noFill/>
          <a:ln w="9525">
            <a:noFill/>
            <a:miter lim="800000"/>
            <a:headEnd/>
            <a:tailEnd/>
          </a:ln>
        </p:spPr>
        <p:txBody>
          <a:bodyPr>
            <a:spAutoFit/>
          </a:bodyPr>
          <a:lstStyle/>
          <a:p>
            <a:pPr eaLnBrk="0" hangingPunct="0">
              <a:spcBef>
                <a:spcPct val="50000"/>
              </a:spcBef>
            </a:pPr>
            <a:r>
              <a:rPr lang="en-US" sz="4800" dirty="0">
                <a:solidFill>
                  <a:srgbClr val="FF0000"/>
                </a:solidFill>
                <a:latin typeface="Arial" charset="0"/>
                <a:cs typeface="Arial"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76200"/>
            <a:ext cx="8229600" cy="685800"/>
          </a:xfrm>
        </p:spPr>
        <p:txBody>
          <a:bodyPr>
            <a:normAutofit fontScale="90000"/>
          </a:bodyPr>
          <a:lstStyle/>
          <a:p>
            <a:pPr eaLnBrk="1" hangingPunct="1">
              <a:defRPr/>
            </a:pPr>
            <a:br>
              <a:rPr lang="en-US" sz="4000" dirty="0"/>
            </a:br>
            <a:r>
              <a:rPr lang="en-US" sz="4000" u="sng" dirty="0"/>
              <a:t>3 Required Health Forms </a:t>
            </a:r>
          </a:p>
        </p:txBody>
      </p:sp>
      <p:sp>
        <p:nvSpPr>
          <p:cNvPr id="9219" name="Rectangle 3"/>
          <p:cNvSpPr>
            <a:spLocks noGrp="1" noChangeArrowheads="1"/>
          </p:cNvSpPr>
          <p:nvPr>
            <p:ph idx="1"/>
          </p:nvPr>
        </p:nvSpPr>
        <p:spPr>
          <a:xfrm>
            <a:off x="609600" y="838200"/>
            <a:ext cx="7924800" cy="5715000"/>
          </a:xfrm>
        </p:spPr>
        <p:txBody>
          <a:bodyPr>
            <a:normAutofit lnSpcReduction="10000"/>
          </a:bodyPr>
          <a:lstStyle/>
          <a:p>
            <a:pPr marL="0" indent="0" eaLnBrk="1" hangingPunct="1">
              <a:lnSpc>
                <a:spcPct val="80000"/>
              </a:lnSpc>
              <a:buNone/>
              <a:defRPr/>
            </a:pPr>
            <a:r>
              <a:rPr lang="en-US" sz="2400" dirty="0">
                <a:solidFill>
                  <a:schemeClr val="tx1"/>
                </a:solidFill>
                <a:cs typeface="Arial" charset="0"/>
              </a:rPr>
              <a:t>The Student Health Verification Form</a:t>
            </a:r>
          </a:p>
          <a:p>
            <a:pPr marL="0" indent="0" eaLnBrk="1" hangingPunct="1">
              <a:lnSpc>
                <a:spcPct val="80000"/>
              </a:lnSpc>
              <a:buNone/>
              <a:defRPr/>
            </a:pPr>
            <a:r>
              <a:rPr lang="en-US" sz="1900" dirty="0">
                <a:solidFill>
                  <a:schemeClr val="tx1"/>
                </a:solidFill>
                <a:cs typeface="Arial" charset="0"/>
              </a:rPr>
              <a:t>T</a:t>
            </a:r>
            <a:r>
              <a:rPr lang="en-US" dirty="0">
                <a:solidFill>
                  <a:schemeClr val="tx1"/>
                </a:solidFill>
                <a:cs typeface="Arial" charset="0"/>
              </a:rPr>
              <a:t>his form is printed from the Student Information System (Focus) and sent home for the parent/guardian to review and update health information and allows for opting in or out of each school health service.  The p</a:t>
            </a:r>
            <a:r>
              <a:rPr lang="en-US" dirty="0">
                <a:cs typeface="Arial" charset="0"/>
              </a:rPr>
              <a:t>arent/guardian needs to sign the emergency care statement annually. </a:t>
            </a:r>
          </a:p>
          <a:p>
            <a:pPr marL="0" indent="0">
              <a:lnSpc>
                <a:spcPct val="80000"/>
              </a:lnSpc>
              <a:buNone/>
              <a:defRPr/>
            </a:pPr>
            <a:r>
              <a:rPr lang="en-US" sz="2400" dirty="0"/>
              <a:t>Immunization Record – Florida DH680</a:t>
            </a:r>
          </a:p>
          <a:p>
            <a:pPr marL="0" indent="0">
              <a:buNone/>
            </a:pPr>
            <a:r>
              <a:rPr lang="en-US" dirty="0"/>
              <a:t>Every student needs a valid Florida DH 680 immunization record. Out-of-state immunization records are not acceptable. Data must be transcribed onto the Florida form. This can be done at a Doctor’s office or the parent/guardian can complete a transfer form and fax it with out-of-state immunization records to the local Department of Health. It will then be transcribed onto the Florida form. This transfer of records form can be found on the Health Services page of </a:t>
            </a:r>
            <a:r>
              <a:rPr lang="en-US" sz="1900" dirty="0"/>
              <a:t>the District website. School staff can facilitate the faxing of records for the parent.  </a:t>
            </a:r>
            <a:r>
              <a:rPr lang="en-US" sz="2200" dirty="0">
                <a:hlinkClick r:id="rId3"/>
              </a:rPr>
              <a:t>https://www.escambiaschools.org/health_services</a:t>
            </a:r>
            <a:endParaRPr lang="en-US" sz="2400" dirty="0"/>
          </a:p>
          <a:p>
            <a:pPr marL="0" indent="0" eaLnBrk="1" hangingPunct="1">
              <a:lnSpc>
                <a:spcPct val="80000"/>
              </a:lnSpc>
              <a:buNone/>
              <a:defRPr/>
            </a:pPr>
            <a:r>
              <a:rPr lang="en-US" sz="2200" dirty="0"/>
              <a:t>School Entry Physical – </a:t>
            </a:r>
          </a:p>
          <a:p>
            <a:pPr marL="0" indent="0" eaLnBrk="1" hangingPunct="1">
              <a:lnSpc>
                <a:spcPct val="80000"/>
              </a:lnSpc>
              <a:buNone/>
              <a:defRPr/>
            </a:pPr>
            <a:r>
              <a:rPr lang="en-US" dirty="0"/>
              <a:t>Must be dated within 1 year of entry into a Florida school. Out of state physicals may be accepted. All physicals are accepted conditionally subject to the review by the school nurse. </a:t>
            </a:r>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p:txBody>
      </p:sp>
      <p:sp>
        <p:nvSpPr>
          <p:cNvPr id="9220" name="Rectangle 4"/>
          <p:cNvSpPr>
            <a:spLocks noGrp="1" noChangeArrowheads="1"/>
          </p:cNvSpPr>
          <p:nvPr>
            <p:ph type="body" sz="half" idx="4294967295"/>
          </p:nvPr>
        </p:nvSpPr>
        <p:spPr>
          <a:xfrm flipH="1">
            <a:off x="8153400" y="1981200"/>
            <a:ext cx="990600" cy="3810000"/>
          </a:xfrm>
        </p:spPr>
        <p:txBody>
          <a:bodyPr/>
          <a:lstStyle/>
          <a:p>
            <a:pPr eaLnBrk="1" hangingPunct="1">
              <a:buFont typeface="Wingdings" pitchFamily="2" charset="2"/>
              <a:buNone/>
              <a:defRPr/>
            </a:pPr>
            <a:endParaRPr lang="en-US" sz="2800" dirty="0"/>
          </a:p>
          <a:p>
            <a:pPr eaLnBrk="1" hangingPunct="1">
              <a:buFont typeface="Wingdings" pitchFamily="2" charset="2"/>
              <a:buNone/>
              <a:defRPr/>
            </a:pPr>
            <a:endParaRPr lang="en-US" sz="28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1981200" y="530225"/>
            <a:ext cx="6399213" cy="1405829"/>
          </a:xfrm>
        </p:spPr>
        <p:txBody>
          <a:bodyPr>
            <a:normAutofit fontScale="90000"/>
          </a:bodyPr>
          <a:lstStyle/>
          <a:p>
            <a:pPr>
              <a:defRPr/>
            </a:pPr>
            <a:r>
              <a:rPr lang="en-US" sz="4000" dirty="0"/>
              <a:t>Online Forms</a:t>
            </a:r>
            <a:br>
              <a:rPr lang="en-US" sz="4000" dirty="0"/>
            </a:br>
            <a:r>
              <a:rPr lang="en-US" sz="2200" dirty="0">
                <a:solidFill>
                  <a:srgbClr val="FF0000"/>
                </a:solidFill>
              </a:rPr>
              <a:t>https://www.escambiaschools.org/health_services</a:t>
            </a:r>
            <a:br>
              <a:rPr lang="en-US" sz="2400" dirty="0">
                <a:solidFill>
                  <a:srgbClr val="FFFF00"/>
                </a:solidFill>
                <a:latin typeface="Tahoma" pitchFamily="34" charset="0"/>
              </a:rPr>
            </a:br>
            <a:endParaRPr lang="en-US" sz="2400" dirty="0"/>
          </a:p>
        </p:txBody>
      </p:sp>
      <p:pic>
        <p:nvPicPr>
          <p:cNvPr id="268290" name="Picture 6" descr="MCj02334090000[1]"/>
          <p:cNvPicPr>
            <a:picLocks noGrp="1" noChangeAspect="1" noChangeArrowheads="1"/>
          </p:cNvPicPr>
          <p:nvPr>
            <p:ph type="clipArt" sz="half" idx="1"/>
          </p:nvPr>
        </p:nvPicPr>
        <p:blipFill>
          <a:blip r:embed="rId3" cstate="print"/>
          <a:srcRect/>
          <a:stretch>
            <a:fillRect/>
          </a:stretch>
        </p:blipFill>
        <p:spPr>
          <a:xfrm rot="21131646">
            <a:off x="400580" y="287717"/>
            <a:ext cx="1535113" cy="1551276"/>
          </a:xfrm>
        </p:spPr>
      </p:pic>
      <p:sp>
        <p:nvSpPr>
          <p:cNvPr id="154628" name="Rectangle 4"/>
          <p:cNvSpPr>
            <a:spLocks noGrp="1" noChangeArrowheads="1"/>
          </p:cNvSpPr>
          <p:nvPr>
            <p:ph type="body" sz="half" idx="2"/>
          </p:nvPr>
        </p:nvSpPr>
        <p:spPr>
          <a:xfrm>
            <a:off x="609600" y="1936054"/>
            <a:ext cx="7924800" cy="4617146"/>
          </a:xfrm>
        </p:spPr>
        <p:txBody>
          <a:bodyPr>
            <a:normAutofit fontScale="85000" lnSpcReduction="20000"/>
          </a:bodyPr>
          <a:lstStyle/>
          <a:p>
            <a:pPr eaLnBrk="1" hangingPunct="1">
              <a:defRPr/>
            </a:pPr>
            <a:r>
              <a:rPr lang="en-US" sz="2400" b="1" dirty="0"/>
              <a:t>Clinic Forms </a:t>
            </a:r>
            <a:r>
              <a:rPr lang="en-US" sz="2400" dirty="0"/>
              <a:t>– These are forms for day to day management in the clinic. No password is required.</a:t>
            </a:r>
          </a:p>
          <a:p>
            <a:pPr eaLnBrk="1" hangingPunct="1">
              <a:buFont typeface="Wingdings" pitchFamily="2" charset="2"/>
              <a:buNone/>
              <a:defRPr/>
            </a:pPr>
            <a:endParaRPr lang="en-US" sz="800" b="1" dirty="0"/>
          </a:p>
          <a:p>
            <a:pPr eaLnBrk="1" hangingPunct="1">
              <a:defRPr/>
            </a:pPr>
            <a:r>
              <a:rPr lang="en-US" sz="2400" b="1" dirty="0"/>
              <a:t>Secure Health Forms </a:t>
            </a:r>
            <a:r>
              <a:rPr lang="en-US" sz="2400" dirty="0"/>
              <a:t>-Health care providers can contact Health Services Office at 850-469-5456 for secure forms. </a:t>
            </a:r>
          </a:p>
          <a:p>
            <a:pPr eaLnBrk="1" hangingPunct="1">
              <a:defRPr/>
            </a:pPr>
            <a:r>
              <a:rPr lang="en-US" sz="2400" b="1" dirty="0"/>
              <a:t>Medication Administration Authorization- </a:t>
            </a:r>
          </a:p>
          <a:p>
            <a:pPr lvl="1" eaLnBrk="1" hangingPunct="1">
              <a:buFont typeface="Wingdings" panose="05000000000000000000" pitchFamily="2" charset="2"/>
              <a:buChar char="§"/>
              <a:defRPr/>
            </a:pPr>
            <a:r>
              <a:rPr lang="en-US" sz="2400" dirty="0"/>
              <a:t>Dispersion of Medication Form</a:t>
            </a:r>
          </a:p>
          <a:p>
            <a:pPr marL="201168" lvl="1" indent="0">
              <a:buNone/>
              <a:defRPr/>
            </a:pPr>
            <a:r>
              <a:rPr lang="en-US" sz="2400" b="1" u="sng" dirty="0"/>
              <a:t>Rules and Procedures of the District School Board Escambia County, Florida School Operations</a:t>
            </a:r>
            <a:br>
              <a:rPr lang="en-US" sz="2400" b="1" u="sng" dirty="0"/>
            </a:br>
            <a:br>
              <a:rPr lang="en-US" sz="2400" b="1" u="sng" dirty="0"/>
            </a:br>
            <a:r>
              <a:rPr lang="en-US" sz="2400" b="1" u="sng" dirty="0"/>
              <a:t>Medication Policy 3.07(18)</a:t>
            </a:r>
            <a:br>
              <a:rPr lang="en-US" sz="2400" b="1" u="sng" dirty="0"/>
            </a:br>
            <a:r>
              <a:rPr lang="en-US" sz="2400" b="1" u="sng" dirty="0"/>
              <a:t>Medical Marijuana Policy 3.07(19) </a:t>
            </a:r>
            <a:br>
              <a:rPr lang="en-US" sz="2400" b="1" u="sng" dirty="0"/>
            </a:br>
            <a:br>
              <a:rPr lang="en-US" sz="2400" dirty="0"/>
            </a:br>
            <a:r>
              <a:rPr lang="en-US" sz="2400" dirty="0"/>
              <a:t>Both Policies can be found at: </a:t>
            </a:r>
            <a:r>
              <a:rPr lang="en-US" sz="2400" dirty="0">
                <a:solidFill>
                  <a:srgbClr val="FF0000"/>
                </a:solidFill>
              </a:rPr>
              <a:t>https://www.escambiaschools.org/health_services</a:t>
            </a:r>
            <a:endParaRPr lang="en-US" sz="2400" dirty="0"/>
          </a:p>
          <a:p>
            <a:pPr marL="0" indent="0" eaLnBrk="1" hangingPunct="1">
              <a:buNone/>
              <a:defRPr/>
            </a:pPr>
            <a:endParaRPr lang="en-US" sz="2000" dirty="0"/>
          </a:p>
        </p:txBody>
      </p:sp>
    </p:spTree>
    <p:extLst>
      <p:ext uri="{BB962C8B-B14F-4D97-AF65-F5344CB8AC3E}">
        <p14:creationId xmlns:p14="http://schemas.microsoft.com/office/powerpoint/2010/main" val="1788752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990599"/>
            <a:ext cx="8229600" cy="73025"/>
          </a:xfrm>
        </p:spPr>
        <p:txBody>
          <a:bodyPr>
            <a:normAutofit fontScale="90000"/>
          </a:bodyPr>
          <a:lstStyle/>
          <a:p>
            <a:pPr eaLnBrk="1" hangingPunct="1">
              <a:defRPr/>
            </a:pPr>
            <a:r>
              <a:rPr lang="en-US" sz="3200" dirty="0"/>
              <a:t>                    </a:t>
            </a:r>
            <a:br>
              <a:rPr lang="en-US" sz="3200" dirty="0"/>
            </a:br>
            <a:br>
              <a:rPr lang="en-US" sz="3200" dirty="0"/>
            </a:br>
            <a:r>
              <a:rPr lang="en-US" sz="3200" dirty="0"/>
              <a:t>	</a:t>
            </a:r>
            <a:r>
              <a:rPr lang="en-US" sz="3200" b="1" dirty="0"/>
              <a:t>Medication Administration Procedures</a:t>
            </a:r>
            <a:br>
              <a:rPr lang="en-US" sz="3200" b="1" dirty="0"/>
            </a:br>
            <a:br>
              <a:rPr lang="en-US" sz="2400" dirty="0"/>
            </a:br>
            <a:br>
              <a:rPr lang="en-US" sz="2400" dirty="0"/>
            </a:br>
            <a:br>
              <a:rPr lang="en-US" sz="2400" dirty="0"/>
            </a:br>
            <a:endParaRPr lang="en-US" sz="2400" dirty="0"/>
          </a:p>
        </p:txBody>
      </p:sp>
      <p:sp>
        <p:nvSpPr>
          <p:cNvPr id="74755" name="Rectangle 3"/>
          <p:cNvSpPr>
            <a:spLocks noGrp="1" noChangeArrowheads="1"/>
          </p:cNvSpPr>
          <p:nvPr>
            <p:ph idx="1"/>
          </p:nvPr>
        </p:nvSpPr>
        <p:spPr>
          <a:xfrm>
            <a:off x="609600" y="377825"/>
            <a:ext cx="7924800" cy="6251575"/>
          </a:xfrm>
        </p:spPr>
        <p:txBody>
          <a:bodyPr>
            <a:normAutofit lnSpcReduction="10000"/>
          </a:bodyPr>
          <a:lstStyle/>
          <a:p>
            <a:pPr eaLnBrk="1" hangingPunct="1">
              <a:lnSpc>
                <a:spcPct val="80000"/>
              </a:lnSpc>
              <a:defRPr/>
            </a:pPr>
            <a:r>
              <a:rPr lang="en-US" sz="2400" b="1" dirty="0"/>
              <a:t>A Dispersion of Medication Form </a:t>
            </a:r>
            <a:r>
              <a:rPr lang="en-US" sz="2400" dirty="0"/>
              <a:t>(9400-HES-005A) must be completed for each prescription/non-prescription medication provided by the parent/guardian. Parent/guardian’s signature must be witnessed by school district or clinic staff, or be notarized. </a:t>
            </a:r>
          </a:p>
          <a:p>
            <a:pPr eaLnBrk="1" hangingPunct="1">
              <a:lnSpc>
                <a:spcPct val="80000"/>
              </a:lnSpc>
              <a:defRPr/>
            </a:pPr>
            <a:endParaRPr lang="en-US" sz="2400" dirty="0"/>
          </a:p>
          <a:p>
            <a:pPr eaLnBrk="1" hangingPunct="1">
              <a:lnSpc>
                <a:spcPct val="80000"/>
              </a:lnSpc>
              <a:defRPr/>
            </a:pPr>
            <a:r>
              <a:rPr lang="en-US" sz="2400" dirty="0"/>
              <a:t>If students are to carry and/or self-administer prescription medication* at school or school activities, the Dispersion of Medication Form must be also signed by their healthcare provider.</a:t>
            </a:r>
          </a:p>
          <a:p>
            <a:pPr marL="0" indent="0" eaLnBrk="1" hangingPunct="1">
              <a:lnSpc>
                <a:spcPct val="80000"/>
              </a:lnSpc>
              <a:buNone/>
              <a:defRPr/>
            </a:pPr>
            <a:r>
              <a:rPr lang="en-US" sz="2400" dirty="0"/>
              <a:t> </a:t>
            </a:r>
          </a:p>
          <a:p>
            <a:pPr marL="342900" lvl="1" indent="0" eaLnBrk="1" hangingPunct="1">
              <a:lnSpc>
                <a:spcPct val="80000"/>
              </a:lnSpc>
              <a:buNone/>
              <a:defRPr/>
            </a:pPr>
            <a:r>
              <a:rPr lang="en-US" sz="2400" dirty="0"/>
              <a:t>*This is limited to inhalers, epinephrine auto-injectors, pancreatic enzymes and diabetes supplies and medication. </a:t>
            </a:r>
          </a:p>
          <a:p>
            <a:pPr marL="342900" lvl="1" indent="0" eaLnBrk="1" hangingPunct="1">
              <a:lnSpc>
                <a:spcPct val="80000"/>
              </a:lnSpc>
              <a:buNone/>
              <a:defRPr/>
            </a:pPr>
            <a:endParaRPr lang="en-US" sz="2400" dirty="0"/>
          </a:p>
          <a:p>
            <a:pPr marL="342900" lvl="1" indent="0">
              <a:lnSpc>
                <a:spcPct val="80000"/>
              </a:lnSpc>
              <a:buNone/>
              <a:defRPr/>
            </a:pPr>
            <a:r>
              <a:rPr lang="en-US" sz="2400" dirty="0"/>
              <a:t>Students may possess and self-administer FDA regulated over-the-counter medication for headaches </a:t>
            </a:r>
            <a:r>
              <a:rPr lang="en-US" dirty="0"/>
              <a:t>as permitted by Section 1002.20(3)(p) F.S.</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990600" y="990600"/>
            <a:ext cx="7164388" cy="838200"/>
          </a:xfrm>
        </p:spPr>
        <p:txBody>
          <a:bodyPr>
            <a:normAutofit fontScale="90000"/>
          </a:bodyPr>
          <a:lstStyle/>
          <a:p>
            <a:pPr algn="l" eaLnBrk="1" hangingPunct="1">
              <a:defRPr/>
            </a:pPr>
            <a:br>
              <a:rPr lang="en-US" sz="3200" b="1" dirty="0"/>
            </a:br>
            <a:r>
              <a:rPr lang="en-US" dirty="0">
                <a:solidFill>
                  <a:srgbClr val="C00000"/>
                </a:solidFill>
              </a:rPr>
              <a:t>Remember:</a:t>
            </a:r>
            <a:br>
              <a:rPr lang="en-US" dirty="0">
                <a:solidFill>
                  <a:srgbClr val="C00000"/>
                </a:solidFill>
              </a:rPr>
            </a:br>
            <a:endParaRPr lang="en-US" dirty="0">
              <a:solidFill>
                <a:srgbClr val="C00000"/>
              </a:solidFill>
            </a:endParaRPr>
          </a:p>
        </p:txBody>
      </p:sp>
      <p:sp>
        <p:nvSpPr>
          <p:cNvPr id="137219" name="Rectangle 3"/>
          <p:cNvSpPr>
            <a:spLocks noGrp="1" noChangeArrowheads="1"/>
          </p:cNvSpPr>
          <p:nvPr>
            <p:ph idx="1"/>
          </p:nvPr>
        </p:nvSpPr>
        <p:spPr>
          <a:xfrm>
            <a:off x="762000" y="2438400"/>
            <a:ext cx="7696200" cy="3733800"/>
          </a:xfrm>
        </p:spPr>
        <p:txBody>
          <a:bodyPr>
            <a:normAutofit fontScale="92500" lnSpcReduction="10000"/>
          </a:bodyPr>
          <a:lstStyle/>
          <a:p>
            <a:pPr marL="0" indent="0" eaLnBrk="1" hangingPunct="1">
              <a:lnSpc>
                <a:spcPct val="90000"/>
              </a:lnSpc>
              <a:buNone/>
              <a:defRPr/>
            </a:pPr>
            <a:r>
              <a:rPr lang="en-US" sz="2800" dirty="0"/>
              <a:t>Administration of medication is the responsibility of the parent/guardian unless it is absolutely essential to the well being of the student to receive medication during the school day. The following regulations must be observed when any medication (prescription/ non-prescription) is to be administered in the school.  </a:t>
            </a:r>
            <a:r>
              <a:rPr lang="en-US" sz="2800" dirty="0">
                <a:solidFill>
                  <a:srgbClr val="C00000"/>
                </a:solidFill>
              </a:rPr>
              <a:t>This includes any occasion when the student is away from school property on official school business, i.e., band, field trips, sports and extracurricular activities.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idx="1"/>
          </p:nvPr>
        </p:nvSpPr>
        <p:spPr>
          <a:xfrm>
            <a:off x="533400" y="609600"/>
            <a:ext cx="8001000" cy="5826125"/>
          </a:xfrm>
        </p:spPr>
        <p:txBody>
          <a:bodyPr>
            <a:normAutofit lnSpcReduction="10000"/>
          </a:bodyPr>
          <a:lstStyle/>
          <a:p>
            <a:pPr eaLnBrk="1" hangingPunct="1">
              <a:defRPr/>
            </a:pPr>
            <a:r>
              <a:rPr lang="en-US" sz="2800" dirty="0"/>
              <a:t>Medications which may be administered by medical or trained non-medical </a:t>
            </a:r>
            <a:r>
              <a:rPr lang="en-US" sz="2800" u="sng" dirty="0"/>
              <a:t>school personnel</a:t>
            </a:r>
            <a:r>
              <a:rPr lang="en-US" sz="2800" dirty="0"/>
              <a:t> include the following: oral and topical medications, eye, ear, and nose drops, and inhalers. Volunteers may </a:t>
            </a:r>
            <a:r>
              <a:rPr lang="en-US" sz="2800" b="1" dirty="0"/>
              <a:t>not</a:t>
            </a:r>
            <a:r>
              <a:rPr lang="en-US" sz="2800" dirty="0"/>
              <a:t> administer medication to students. </a:t>
            </a:r>
          </a:p>
          <a:p>
            <a:pPr eaLnBrk="1" hangingPunct="1">
              <a:defRPr/>
            </a:pPr>
            <a:r>
              <a:rPr lang="en-US" sz="2800" dirty="0"/>
              <a:t>Administration of other types of FDA regulated medications are evaluated on an individual basis, require child specific training, and appropriate delegation as determined by the professional school nurse (RN). All delegation must be in accordance with Florida Nurse Practice Act, Chapter 464. </a:t>
            </a: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12237</TotalTime>
  <Words>3754</Words>
  <Application>Microsoft Office PowerPoint</Application>
  <PresentationFormat>On-screen Show (4:3)</PresentationFormat>
  <Paragraphs>326</Paragraphs>
  <Slides>43</Slides>
  <Notes>39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vt:lpstr>
      <vt:lpstr>Calibri</vt:lpstr>
      <vt:lpstr>Century Gothic</vt:lpstr>
      <vt:lpstr>Tahoma</vt:lpstr>
      <vt:lpstr>Times New Roman</vt:lpstr>
      <vt:lpstr>Wingdings</vt:lpstr>
      <vt:lpstr>Wingdings 3</vt:lpstr>
      <vt:lpstr>Wisp</vt:lpstr>
      <vt:lpstr>Document</vt:lpstr>
      <vt:lpstr>Escambia County Public Schools    Health Services Update 2025-2026</vt:lpstr>
      <vt:lpstr>Introduction</vt:lpstr>
      <vt:lpstr> Steps</vt:lpstr>
      <vt:lpstr>OBJECTIVES OF MODULE</vt:lpstr>
      <vt:lpstr> 3 Required Health Forms </vt:lpstr>
      <vt:lpstr>Online Forms https://www.escambiaschools.org/health_services </vt:lpstr>
      <vt:lpstr>                       Medication Administration Procedures    </vt:lpstr>
      <vt:lpstr> Remember: </vt:lpstr>
      <vt:lpstr>PowerPoint Presentation</vt:lpstr>
      <vt:lpstr>Receipt of Medication</vt:lpstr>
      <vt:lpstr>Steps For Administering Medications</vt:lpstr>
      <vt:lpstr>When can a routine (scheduled)  medication be administered?</vt:lpstr>
      <vt:lpstr>Student Medication Record (SMR)</vt:lpstr>
      <vt:lpstr>         </vt:lpstr>
      <vt:lpstr>Record Keeping &amp; Reporting</vt:lpstr>
      <vt:lpstr>          Errors happen when the            8 Rights are not verified</vt:lpstr>
      <vt:lpstr>Help prevent wrong dose</vt:lpstr>
      <vt:lpstr>Documenting Medication Errors</vt:lpstr>
      <vt:lpstr>Responding to Medication Emergencies</vt:lpstr>
      <vt:lpstr>Emergency Evacuation Plan</vt:lpstr>
      <vt:lpstr>Documenting Medical Events</vt:lpstr>
      <vt:lpstr>Disposal of Medication</vt:lpstr>
      <vt:lpstr>Disposal of Medication</vt:lpstr>
      <vt:lpstr>Responsibilities Regarding Medication and Medical Diagnosis</vt:lpstr>
      <vt:lpstr>Other Responsibilities Regarding Medication Administration</vt:lpstr>
      <vt:lpstr>Confidentiality</vt:lpstr>
      <vt:lpstr>Medication Audits</vt:lpstr>
      <vt:lpstr>Common Issues</vt:lpstr>
      <vt:lpstr> Field Trip Procedures</vt:lpstr>
      <vt:lpstr>Infection Control Guidelines</vt:lpstr>
      <vt:lpstr>Universal Precautions</vt:lpstr>
      <vt:lpstr>Sharps Container Disposal</vt:lpstr>
      <vt:lpstr>Medical Guidelines</vt:lpstr>
      <vt:lpstr>Medication Related Emergencies</vt:lpstr>
      <vt:lpstr>Anaphylaxis</vt:lpstr>
      <vt:lpstr>Anaphylaxis Signs &amp; Symptoms</vt:lpstr>
      <vt:lpstr>Asthma</vt:lpstr>
      <vt:lpstr>DIABETES</vt:lpstr>
      <vt:lpstr>Seizure Management</vt:lpstr>
      <vt:lpstr>Call 911:</vt:lpstr>
      <vt:lpstr>                 Head Lice Management  </vt:lpstr>
      <vt:lpstr>Final Reminders</vt:lpstr>
      <vt:lpstr>Final Steps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SERVICES UPDATE 2019-2020</dc:title>
  <dc:creator>Martha Hanna, RN</dc:creator>
  <cp:lastModifiedBy>Betty Hagans</cp:lastModifiedBy>
  <cp:revision>677</cp:revision>
  <cp:lastPrinted>2015-07-30T16:12:58Z</cp:lastPrinted>
  <dcterms:created xsi:type="dcterms:W3CDTF">2004-11-03T19:58:25Z</dcterms:created>
  <dcterms:modified xsi:type="dcterms:W3CDTF">2025-08-06T15:15:09Z</dcterms:modified>
</cp:coreProperties>
</file>